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51"/>
  </p:notesMasterIdLst>
  <p:handoutMasterIdLst>
    <p:handoutMasterId r:id="rId52"/>
  </p:handoutMasterIdLst>
  <p:sldIdLst>
    <p:sldId id="452" r:id="rId2"/>
    <p:sldId id="520" r:id="rId3"/>
    <p:sldId id="519" r:id="rId4"/>
    <p:sldId id="518" r:id="rId5"/>
    <p:sldId id="517" r:id="rId6"/>
    <p:sldId id="521" r:id="rId7"/>
    <p:sldId id="536" r:id="rId8"/>
    <p:sldId id="535" r:id="rId9"/>
    <p:sldId id="534" r:id="rId10"/>
    <p:sldId id="574" r:id="rId11"/>
    <p:sldId id="533" r:id="rId12"/>
    <p:sldId id="532" r:id="rId13"/>
    <p:sldId id="572" r:id="rId14"/>
    <p:sldId id="573" r:id="rId15"/>
    <p:sldId id="537" r:id="rId16"/>
    <p:sldId id="531" r:id="rId17"/>
    <p:sldId id="530" r:id="rId18"/>
    <p:sldId id="529" r:id="rId19"/>
    <p:sldId id="538" r:id="rId20"/>
    <p:sldId id="528" r:id="rId21"/>
    <p:sldId id="527" r:id="rId22"/>
    <p:sldId id="526" r:id="rId23"/>
    <p:sldId id="525" r:id="rId24"/>
    <p:sldId id="524" r:id="rId25"/>
    <p:sldId id="523" r:id="rId26"/>
    <p:sldId id="544" r:id="rId27"/>
    <p:sldId id="545" r:id="rId28"/>
    <p:sldId id="542" r:id="rId29"/>
    <p:sldId id="541" r:id="rId30"/>
    <p:sldId id="540" r:id="rId31"/>
    <p:sldId id="539" r:id="rId32"/>
    <p:sldId id="547" r:id="rId33"/>
    <p:sldId id="552" r:id="rId34"/>
    <p:sldId id="551" r:id="rId35"/>
    <p:sldId id="558" r:id="rId36"/>
    <p:sldId id="556" r:id="rId37"/>
    <p:sldId id="557" r:id="rId38"/>
    <p:sldId id="555" r:id="rId39"/>
    <p:sldId id="554" r:id="rId40"/>
    <p:sldId id="553" r:id="rId41"/>
    <p:sldId id="561" r:id="rId42"/>
    <p:sldId id="562" r:id="rId43"/>
    <p:sldId id="559" r:id="rId44"/>
    <p:sldId id="563" r:id="rId45"/>
    <p:sldId id="571" r:id="rId46"/>
    <p:sldId id="570" r:id="rId47"/>
    <p:sldId id="569" r:id="rId48"/>
    <p:sldId id="568" r:id="rId49"/>
    <p:sldId id="371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3613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F4F3"/>
    <a:srgbClr val="FFD1D1"/>
    <a:srgbClr val="FF7C80"/>
    <a:srgbClr val="FF00FF"/>
    <a:srgbClr val="0066FF"/>
    <a:srgbClr val="9BBB4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72" autoAdjust="0"/>
    <p:restoredTop sz="75663" autoAdjust="0"/>
  </p:normalViewPr>
  <p:slideViewPr>
    <p:cSldViewPr snapToGrid="0">
      <p:cViewPr varScale="1">
        <p:scale>
          <a:sx n="88" d="100"/>
          <a:sy n="88" d="100"/>
        </p:scale>
        <p:origin x="1470" y="78"/>
      </p:cViewPr>
      <p:guideLst>
        <p:guide orient="horz" pos="799"/>
        <p:guide pos="3613"/>
        <p:guide pos="370"/>
        <p:guide orient="horz" pos="3952"/>
      </p:guideLst>
    </p:cSldViewPr>
  </p:slideViewPr>
  <p:outlineViewPr>
    <p:cViewPr>
      <p:scale>
        <a:sx n="33" d="100"/>
        <a:sy n="33" d="100"/>
      </p:scale>
      <p:origin x="0" y="-78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9A446-243A-43C7-90A2-1410A770E4F0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B8588-4819-42C4-9922-57B49F8B8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002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AFA6D-01D6-463B-937B-CBE6810AE38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00D25-17B5-49CE-B12E-4C342D56BC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71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00D25-17B5-49CE-B12E-4C342D56BC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76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https://www.bejson.com/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00D25-17B5-49CE-B12E-4C342D56BC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1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中，可以使用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关键字来访问到组件中定义的变量。然而，在</a:t>
            </a:r>
            <a:r>
              <a:rPr lang="en-US" altLang="zh-CN" dirty="0" err="1" smtClean="0"/>
              <a:t>axios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函数中，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关键字的作用域会改变，会指向</a:t>
            </a:r>
            <a:r>
              <a:rPr lang="en-US" altLang="zh-CN" dirty="0" err="1" smtClean="0"/>
              <a:t>axios</a:t>
            </a:r>
            <a:r>
              <a:rPr lang="zh-CN" altLang="en-US" dirty="0" smtClean="0"/>
              <a:t>对象本身而不是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组件实例。因此，不能直接访问到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组件中定义的变量。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00D25-17B5-49CE-B12E-4C342D56BC8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70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中，可以使用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关键字来访问到组件中定义的变量。然而，在</a:t>
            </a:r>
            <a:r>
              <a:rPr lang="en-US" altLang="zh-CN" dirty="0" err="1" smtClean="0"/>
              <a:t>axios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函数中，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关键字的作用域会改变，会指向</a:t>
            </a:r>
            <a:r>
              <a:rPr lang="en-US" altLang="zh-CN" dirty="0" err="1" smtClean="0"/>
              <a:t>axios</a:t>
            </a:r>
            <a:r>
              <a:rPr lang="zh-CN" altLang="en-US" dirty="0" smtClean="0"/>
              <a:t>对象本身而不是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组件实例。因此，不能直接访问到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组件中定义的变量。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00D25-17B5-49CE-B12E-4C342D56BC8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821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8FAE6-6E3B-4C5A-8203-E4674750A7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161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05900" y="6245225"/>
            <a:ext cx="28448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ABC20-E01C-4198-82B4-CFC3C5E5FF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09600" y="1254035"/>
            <a:ext cx="10972800" cy="48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</a:t>
            </a:r>
            <a:r>
              <a:rPr lang="zh-CN" altLang="en-US" dirty="0" smtClean="0"/>
              <a:t>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0828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54035"/>
            <a:ext cx="10972800" cy="48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</a:t>
            </a:r>
            <a:r>
              <a:rPr lang="zh-CN" altLang="en-US" dirty="0" smtClean="0"/>
              <a:t>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E16752-73A1-4AB0-A37B-FBC520AAAADC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542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00000"/>
        </a:lnSpc>
        <a:spcBef>
          <a:spcPts val="672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lnSpc>
          <a:spcPct val="100000"/>
        </a:lnSpc>
        <a:spcBef>
          <a:spcPts val="672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00000"/>
        </a:lnSpc>
        <a:spcBef>
          <a:spcPts val="672"/>
        </a:spcBef>
        <a:spcAft>
          <a:spcPct val="0"/>
        </a:spcAft>
        <a:buChar char="•"/>
        <a:defRPr sz="1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00000"/>
        </a:lnSpc>
        <a:spcBef>
          <a:spcPts val="672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00000"/>
        </a:lnSpc>
        <a:spcBef>
          <a:spcPts val="672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../&#36164;&#26009;/NodeJS&#23433;&#35013;&#25991;&#26723;/NodeJS&#23433;&#35013;&#25991;&#26723;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https://element.eleme.cn/#/zh-CNListe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0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3200" b="1" dirty="0" smtClean="0"/>
              <a:t>Lec03</a:t>
            </a:r>
            <a:r>
              <a:rPr lang="zh-CN" altLang="en-US" sz="3200" b="1" dirty="0" smtClean="0"/>
              <a:t>：</a:t>
            </a:r>
            <a:r>
              <a:rPr lang="en-US" altLang="zh-CN" sz="3200" b="1" dirty="0" smtClean="0"/>
              <a:t>Ajax &amp; Element</a:t>
            </a:r>
            <a:endParaRPr lang="zh-CN" altLang="en-US" sz="2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76450" y="3752850"/>
            <a:ext cx="8286750" cy="1885950"/>
          </a:xfrm>
        </p:spPr>
        <p:txBody>
          <a:bodyPr>
            <a:norm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sz="2000" dirty="0" smtClean="0"/>
              <a:t>课程编号：</a:t>
            </a:r>
            <a:r>
              <a:rPr lang="en-US" altLang="zh-CN" sz="2000" dirty="0" smtClean="0"/>
              <a:t>22WHSE31004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2022</a:t>
            </a:r>
            <a:r>
              <a:rPr lang="zh-CN" altLang="en-US" sz="2000" dirty="0" smtClean="0"/>
              <a:t>版培养计划）</a:t>
            </a:r>
            <a:endParaRPr lang="en-US" altLang="zh-CN" sz="2000" dirty="0" smtClean="0"/>
          </a:p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sz="2000" dirty="0" smtClean="0"/>
              <a:t>授课</a:t>
            </a:r>
            <a:r>
              <a:rPr lang="zh-CN" altLang="en-US" sz="2000" dirty="0"/>
              <a:t>对象：</a:t>
            </a:r>
            <a:r>
              <a:rPr lang="en-US" altLang="zh-CN" sz="2000" dirty="0" smtClean="0"/>
              <a:t>22</a:t>
            </a:r>
            <a:r>
              <a:rPr lang="zh-CN" altLang="en-US" sz="2000" dirty="0" smtClean="0"/>
              <a:t>级软件工程、服务科学专业</a:t>
            </a:r>
            <a:endParaRPr lang="en-US" altLang="zh-CN" sz="2000" dirty="0" smtClean="0"/>
          </a:p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zh-CN" altLang="en-US" sz="2000" dirty="0" smtClean="0"/>
              <a:t>主讲</a:t>
            </a:r>
            <a:r>
              <a:rPr lang="zh-CN" altLang="en-US" sz="2000" dirty="0"/>
              <a:t>教师：辛国栋</a:t>
            </a:r>
          </a:p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en-US" altLang="zh-CN" sz="2000" dirty="0" smtClean="0"/>
              <a:t>Email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xinguodong@163.com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5" y="3732213"/>
            <a:ext cx="22669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2324100"/>
            <a:ext cx="10972800" cy="3789935"/>
          </a:xfrm>
        </p:spPr>
        <p:txBody>
          <a:bodyPr/>
          <a:lstStyle/>
          <a:p>
            <a:r>
              <a:rPr lang="en-US" altLang="zh-CN" sz="2000" dirty="0" err="1"/>
              <a:t>axios</a:t>
            </a:r>
            <a:r>
              <a:rPr lang="en-US" altLang="zh-CN" sz="2000" dirty="0" smtClean="0"/>
              <a:t>() </a:t>
            </a:r>
            <a:r>
              <a:rPr lang="zh-CN" altLang="en-US" sz="2000" dirty="0" smtClean="0"/>
              <a:t>是用来</a:t>
            </a:r>
            <a:r>
              <a:rPr lang="zh-CN" altLang="en-US" sz="2000" dirty="0"/>
              <a:t>发送异步</a:t>
            </a:r>
            <a:r>
              <a:rPr lang="zh-CN" altLang="en-US" sz="2000" dirty="0" smtClean="0"/>
              <a:t>请求，</a:t>
            </a:r>
            <a:r>
              <a:rPr lang="zh-CN" altLang="en-US" sz="2000" dirty="0"/>
              <a:t>小括号</a:t>
            </a:r>
            <a:r>
              <a:rPr lang="zh-CN" altLang="en-US" sz="2000" dirty="0" smtClean="0"/>
              <a:t>中 用 </a:t>
            </a:r>
            <a:r>
              <a:rPr lang="en-US" altLang="zh-CN" sz="2000" dirty="0" err="1" smtClean="0"/>
              <a:t>js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对象传参（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axios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</a:rPr>
              <a:t>自动将之转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json</a:t>
            </a:r>
            <a:r>
              <a:rPr lang="zh-CN" altLang="en-US" sz="2000" dirty="0" smtClean="0"/>
              <a:t>）：</a:t>
            </a:r>
            <a:endParaRPr lang="en-US" altLang="zh-CN" sz="2000" dirty="0" smtClean="0"/>
          </a:p>
          <a:p>
            <a:pPr lvl="1"/>
            <a:r>
              <a:rPr lang="en-US" altLang="zh-CN" sz="1800" dirty="0" smtClean="0">
                <a:solidFill>
                  <a:srgbClr val="0000FF"/>
                </a:solidFill>
              </a:rPr>
              <a:t>method </a:t>
            </a:r>
            <a:r>
              <a:rPr lang="zh-CN" altLang="en-US" sz="1800" dirty="0" smtClean="0">
                <a:solidFill>
                  <a:srgbClr val="0000FF"/>
                </a:solidFill>
              </a:rPr>
              <a:t>属性</a:t>
            </a:r>
            <a:r>
              <a:rPr lang="zh-CN" altLang="en-US" sz="1800" dirty="0" smtClean="0"/>
              <a:t>：设置</a:t>
            </a:r>
            <a:r>
              <a:rPr lang="zh-CN" altLang="en-US" sz="1800" dirty="0"/>
              <a:t>请求</a:t>
            </a:r>
            <a:r>
              <a:rPr lang="zh-CN" altLang="en-US" sz="1800" dirty="0" smtClean="0"/>
              <a:t>方式，取值</a:t>
            </a:r>
            <a:r>
              <a:rPr lang="zh-CN" altLang="en-US" sz="1800" dirty="0"/>
              <a:t>为 </a:t>
            </a:r>
            <a:r>
              <a:rPr lang="en-US" altLang="zh-CN" sz="1800" dirty="0"/>
              <a:t>get </a:t>
            </a:r>
            <a:r>
              <a:rPr lang="zh-CN" altLang="en-US" sz="1800" dirty="0"/>
              <a:t>或者 </a:t>
            </a:r>
            <a:r>
              <a:rPr lang="en-US" altLang="zh-CN" sz="1800" dirty="0"/>
              <a:t>post</a:t>
            </a:r>
            <a:r>
              <a:rPr lang="zh-CN" altLang="en-US" sz="1800" dirty="0"/>
              <a:t>。</a:t>
            </a:r>
          </a:p>
          <a:p>
            <a:pPr lvl="1"/>
            <a:r>
              <a:rPr lang="en-US" altLang="zh-CN" sz="1800" dirty="0" err="1" smtClean="0">
                <a:solidFill>
                  <a:srgbClr val="0000FF"/>
                </a:solidFill>
              </a:rPr>
              <a:t>url</a:t>
            </a:r>
            <a:r>
              <a:rPr lang="en-US" altLang="zh-CN" sz="1800" dirty="0" smtClean="0">
                <a:solidFill>
                  <a:srgbClr val="0000FF"/>
                </a:solidFill>
              </a:rPr>
              <a:t> </a:t>
            </a:r>
            <a:r>
              <a:rPr lang="zh-CN" altLang="en-US" sz="1800" dirty="0" smtClean="0">
                <a:solidFill>
                  <a:srgbClr val="0000FF"/>
                </a:solidFill>
              </a:rPr>
              <a:t>属性：</a:t>
            </a:r>
            <a:r>
              <a:rPr lang="zh-CN" altLang="en-US" sz="1800" dirty="0" smtClean="0"/>
              <a:t>请求</a:t>
            </a:r>
            <a:r>
              <a:rPr lang="zh-CN" altLang="en-US" sz="1800" dirty="0"/>
              <a:t>的资源路径</a:t>
            </a:r>
            <a:r>
              <a:rPr lang="zh-CN" altLang="en-US" sz="1800" dirty="0" smtClean="0"/>
              <a:t>。</a:t>
            </a:r>
            <a:r>
              <a:rPr lang="en-US" altLang="zh-CN" sz="1800" dirty="0" smtClean="0"/>
              <a:t>get </a:t>
            </a:r>
            <a:r>
              <a:rPr lang="zh-CN" altLang="en-US" sz="1800" dirty="0" smtClean="0"/>
              <a:t>请求需要</a:t>
            </a:r>
            <a:r>
              <a:rPr lang="zh-CN" altLang="en-US" sz="1800" dirty="0"/>
              <a:t>将请求参数拼接到路径的后面，格式为： </a:t>
            </a:r>
            <a:r>
              <a:rPr lang="en-US" altLang="zh-CN" sz="1800" dirty="0" err="1">
                <a:solidFill>
                  <a:srgbClr val="0000FF"/>
                </a:solidFill>
              </a:rPr>
              <a:t>url</a:t>
            </a:r>
            <a:r>
              <a:rPr lang="en-US" altLang="zh-CN" sz="1800" dirty="0">
                <a:solidFill>
                  <a:srgbClr val="0000FF"/>
                </a:solidFill>
              </a:rPr>
              <a:t>?</a:t>
            </a:r>
            <a:r>
              <a:rPr lang="zh-CN" altLang="en-US" sz="1800" dirty="0">
                <a:solidFill>
                  <a:srgbClr val="0000FF"/>
                </a:solidFill>
              </a:rPr>
              <a:t>参数名</a:t>
            </a:r>
            <a:r>
              <a:rPr lang="en-US" altLang="zh-CN" sz="1800" dirty="0">
                <a:solidFill>
                  <a:srgbClr val="0000FF"/>
                </a:solidFill>
              </a:rPr>
              <a:t>=</a:t>
            </a:r>
            <a:r>
              <a:rPr lang="zh-CN" altLang="en-US" sz="1800" dirty="0">
                <a:solidFill>
                  <a:srgbClr val="0000FF"/>
                </a:solidFill>
              </a:rPr>
              <a:t>参数值</a:t>
            </a:r>
            <a:r>
              <a:rPr lang="en-US" altLang="zh-CN" sz="1800" dirty="0">
                <a:solidFill>
                  <a:srgbClr val="0000FF"/>
                </a:solidFill>
              </a:rPr>
              <a:t>&amp;</a:t>
            </a:r>
            <a:r>
              <a:rPr lang="zh-CN" altLang="en-US" sz="1800" dirty="0">
                <a:solidFill>
                  <a:srgbClr val="0000FF"/>
                </a:solidFill>
              </a:rPr>
              <a:t>参数名</a:t>
            </a:r>
            <a:r>
              <a:rPr lang="en-US" altLang="zh-CN" sz="1800" dirty="0">
                <a:solidFill>
                  <a:srgbClr val="0000FF"/>
                </a:solidFill>
              </a:rPr>
              <a:t>2=</a:t>
            </a:r>
            <a:r>
              <a:rPr lang="zh-CN" altLang="en-US" sz="1800" dirty="0">
                <a:solidFill>
                  <a:srgbClr val="0000FF"/>
                </a:solidFill>
              </a:rPr>
              <a:t>参数值</a:t>
            </a:r>
            <a:r>
              <a:rPr lang="en-US" altLang="zh-CN" sz="1800" dirty="0">
                <a:solidFill>
                  <a:srgbClr val="0000FF"/>
                </a:solidFill>
              </a:rPr>
              <a:t>2</a:t>
            </a:r>
            <a:r>
              <a:rPr lang="zh-CN" altLang="en-US" sz="1800" dirty="0">
                <a:solidFill>
                  <a:srgbClr val="0000FF"/>
                </a:solidFill>
              </a:rPr>
              <a:t>。</a:t>
            </a:r>
          </a:p>
          <a:p>
            <a:pPr lvl="1"/>
            <a:r>
              <a:rPr lang="en-US" altLang="zh-CN" sz="1800" dirty="0" smtClean="0">
                <a:solidFill>
                  <a:srgbClr val="0000FF"/>
                </a:solidFill>
              </a:rPr>
              <a:t>data </a:t>
            </a:r>
            <a:r>
              <a:rPr lang="zh-CN" altLang="en-US" sz="1800" dirty="0" smtClean="0">
                <a:solidFill>
                  <a:srgbClr val="0000FF"/>
                </a:solidFill>
              </a:rPr>
              <a:t>属性</a:t>
            </a:r>
            <a:r>
              <a:rPr lang="zh-CN" altLang="en-US" sz="1800" dirty="0"/>
              <a:t>：作为请求体被发送的数据。也就是说如果是 </a:t>
            </a:r>
            <a:r>
              <a:rPr lang="en-US" altLang="zh-CN" sz="1800" dirty="0"/>
              <a:t>post </a:t>
            </a:r>
            <a:r>
              <a:rPr lang="zh-CN" altLang="en-US" sz="1800" dirty="0"/>
              <a:t>请求的话，数据需要作为 </a:t>
            </a:r>
            <a:r>
              <a:rPr lang="en-US" altLang="zh-CN" sz="1800" dirty="0"/>
              <a:t>data </a:t>
            </a:r>
            <a:r>
              <a:rPr lang="zh-CN" altLang="en-US" sz="1800" dirty="0"/>
              <a:t>属性的值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then() </a:t>
            </a:r>
            <a:r>
              <a:rPr lang="zh-CN" altLang="en-US" sz="2000" dirty="0"/>
              <a:t>需要传递一个匿名函数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>
              <a:lnSpc>
                <a:spcPct val="120000"/>
              </a:lnSpc>
            </a:pPr>
            <a:r>
              <a:rPr lang="en-US" altLang="zh-CN" sz="1800" dirty="0" smtClean="0">
                <a:solidFill>
                  <a:srgbClr val="0000FF"/>
                </a:solidFill>
              </a:rPr>
              <a:t>then() </a:t>
            </a:r>
            <a:r>
              <a:rPr lang="zh-CN" altLang="en-US" sz="1800" dirty="0" smtClean="0"/>
              <a:t>中</a:t>
            </a:r>
            <a:r>
              <a:rPr lang="zh-CN" altLang="en-US" sz="1800" dirty="0"/>
              <a:t>传递的匿名函数称为 </a:t>
            </a:r>
            <a:r>
              <a:rPr lang="zh-CN" altLang="en-US" sz="1800" dirty="0" smtClean="0"/>
              <a:t>回</a:t>
            </a:r>
            <a:r>
              <a:rPr lang="zh-CN" altLang="en-US" sz="1800" dirty="0"/>
              <a:t>调函</a:t>
            </a:r>
            <a:r>
              <a:rPr lang="zh-CN" altLang="en-US" sz="1800" dirty="0" smtClean="0"/>
              <a:t>数，</a:t>
            </a:r>
            <a:r>
              <a:rPr lang="zh-CN" altLang="en-US" sz="1800" dirty="0"/>
              <a:t>意思是该</a:t>
            </a:r>
            <a:r>
              <a:rPr lang="zh-CN" altLang="en-US" sz="1800" dirty="0">
                <a:solidFill>
                  <a:srgbClr val="0000FF"/>
                </a:solidFill>
              </a:rPr>
              <a:t>匿名函数在发送请求时不会被调用，而是在成功响应后调用的函数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>
              <a:lnSpc>
                <a:spcPct val="120000"/>
              </a:lnSpc>
            </a:pPr>
            <a:r>
              <a:rPr lang="zh-CN" altLang="en-US" sz="1800" dirty="0" smtClean="0"/>
              <a:t>该</a:t>
            </a:r>
            <a:r>
              <a:rPr lang="zh-CN" altLang="en-US" sz="1800" dirty="0"/>
              <a:t>回调函数中的 </a:t>
            </a:r>
            <a:r>
              <a:rPr lang="en-US" altLang="zh-CN" sz="1800" dirty="0" smtClean="0">
                <a:solidFill>
                  <a:srgbClr val="0000FF"/>
                </a:solidFill>
              </a:rPr>
              <a:t>result </a:t>
            </a:r>
            <a:r>
              <a:rPr lang="zh-CN" altLang="en-US" sz="1800" dirty="0" smtClean="0">
                <a:solidFill>
                  <a:srgbClr val="0000FF"/>
                </a:solidFill>
              </a:rPr>
              <a:t>参数</a:t>
            </a:r>
            <a:r>
              <a:rPr lang="zh-CN" altLang="en-US" sz="1800" dirty="0"/>
              <a:t>是对</a:t>
            </a:r>
            <a:r>
              <a:rPr lang="zh-CN" altLang="en-US" sz="1800" dirty="0" smtClean="0"/>
              <a:t>响应数据</a:t>
            </a:r>
            <a:r>
              <a:rPr lang="zh-CN" altLang="en-US" sz="1800" dirty="0"/>
              <a:t>进行封装的对象，通过 </a:t>
            </a:r>
            <a:r>
              <a:rPr lang="en-US" altLang="zh-CN" sz="1800" dirty="0" err="1">
                <a:solidFill>
                  <a:srgbClr val="0000FF"/>
                </a:solidFill>
              </a:rPr>
              <a:t>result.data</a:t>
            </a:r>
            <a:r>
              <a:rPr lang="en-US" altLang="zh-CN" sz="1800" dirty="0">
                <a:solidFill>
                  <a:srgbClr val="0000FF"/>
                </a:solidFill>
              </a:rPr>
              <a:t> </a:t>
            </a:r>
            <a:r>
              <a:rPr lang="zh-CN" altLang="en-US" sz="1800" dirty="0"/>
              <a:t>可以获取到响应的</a:t>
            </a:r>
            <a:r>
              <a:rPr lang="zh-CN" altLang="en-US" sz="1800" dirty="0" smtClean="0"/>
              <a:t>数据</a:t>
            </a:r>
            <a:endParaRPr lang="zh-CN" altLang="en-US" sz="1800" dirty="0"/>
          </a:p>
        </p:txBody>
      </p:sp>
      <p:sp>
        <p:nvSpPr>
          <p:cNvPr id="5" name="!!矩形: 圆角 3">
            <a:extLst>
              <a:ext uri="{FF2B5EF4-FFF2-40B4-BE49-F238E27FC236}">
                <a16:creationId xmlns:a16="http://schemas.microsoft.com/office/drawing/2014/main" xmlns="" id="{7EA08B90-306A-2078-7BBE-CCCB94CEA209}"/>
              </a:ext>
            </a:extLst>
          </p:cNvPr>
          <p:cNvSpPr/>
          <p:nvPr/>
        </p:nvSpPr>
        <p:spPr>
          <a:xfrm>
            <a:off x="587374" y="316707"/>
            <a:ext cx="10995025" cy="1903412"/>
          </a:xfrm>
          <a:prstGeom prst="roundRect">
            <a:avLst>
              <a:gd name="adj" fmla="val 2325"/>
            </a:avLst>
          </a:prstGeom>
          <a:noFill/>
          <a:ln w="6350" cap="flat" cmpd="sng" algn="ctr">
            <a:solidFill>
              <a:srgbClr val="0000FF"/>
            </a:solidFill>
            <a:prstDash val="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method: 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"post"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lvl="0"/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url: 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kern="0" dirty="0">
                <a:solidFill>
                  <a:srgbClr val="0000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https://mock.apifox.com/m1/3074408-0-default/emp/list 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lang="en-US" altLang="zh-CN" kern="0" dirty="0">
                <a:solidFill>
                  <a:srgbClr val="A31515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data: </a:t>
            </a:r>
            <a:r>
              <a:rPr lang="en-US" altLang="zh-CN" kern="0" dirty="0">
                <a:solidFill>
                  <a:srgbClr val="A3151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“id=1“ 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发送参数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.then((result) 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</a:t>
            </a:r>
            <a:r>
              <a:rPr kumimoji="0" lang="en-US" altLang="zh-CN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result.data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132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Axios – </a:t>
            </a:r>
            <a:r>
              <a:rPr lang="zh-CN" altLang="en-US" dirty="0" smtClean="0"/>
              <a:t>请求方式别名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609600" y="3445843"/>
            <a:ext cx="10972800" cy="2668191"/>
          </a:xfrm>
        </p:spPr>
        <p:txBody>
          <a:bodyPr/>
          <a:lstStyle/>
          <a:p>
            <a:r>
              <a:rPr lang="zh-CN" altLang="en-US" sz="1800" dirty="0"/>
              <a:t>发送</a:t>
            </a:r>
            <a:r>
              <a:rPr lang="en-US" altLang="zh-CN" sz="1800" dirty="0"/>
              <a:t>GET</a:t>
            </a:r>
            <a:r>
              <a:rPr lang="zh-CN" altLang="en-US" sz="1800" dirty="0"/>
              <a:t>请求</a:t>
            </a:r>
          </a:p>
          <a:p>
            <a:endParaRPr lang="zh-CN" altLang="en-US" sz="1800" dirty="0"/>
          </a:p>
          <a:p>
            <a:endParaRPr lang="zh-CN" altLang="en-US" sz="1800" dirty="0"/>
          </a:p>
          <a:p>
            <a:endParaRPr lang="zh-CN" altLang="en-US" sz="1800" dirty="0"/>
          </a:p>
          <a:p>
            <a:r>
              <a:rPr lang="zh-CN" altLang="en-US" sz="1800" dirty="0"/>
              <a:t>发送</a:t>
            </a:r>
            <a:r>
              <a:rPr lang="en-US" altLang="zh-CN" sz="1800" dirty="0"/>
              <a:t>POST</a:t>
            </a:r>
            <a:r>
              <a:rPr lang="zh-CN" altLang="en-US" sz="1800" dirty="0"/>
              <a:t>请求</a:t>
            </a:r>
          </a:p>
          <a:p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 bwMode="auto">
          <a:xfrm>
            <a:off x="600075" y="1243012"/>
            <a:ext cx="11258550" cy="19237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对角圆角 2">
            <a:extLst>
              <a:ext uri="{FF2B5EF4-FFF2-40B4-BE49-F238E27FC236}">
                <a16:creationId xmlns:a16="http://schemas.microsoft.com/office/drawing/2014/main" xmlns="" id="{4D0389AB-C78B-CCE2-EA56-444D6E612B2E}"/>
              </a:ext>
            </a:extLst>
          </p:cNvPr>
          <p:cNvSpPr/>
          <p:nvPr/>
        </p:nvSpPr>
        <p:spPr>
          <a:xfrm>
            <a:off x="595313" y="1240632"/>
            <a:ext cx="2005012" cy="370599"/>
          </a:xfrm>
          <a:prstGeom prst="round2DiagRect">
            <a:avLst>
              <a:gd name="adj1" fmla="val 22684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36000" bIns="72000" rtlCol="0" anchor="ctr"/>
          <a:lstStyle/>
          <a:p>
            <a:pPr defTabSz="360000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     请求</a:t>
            </a: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方式别名</a:t>
            </a:r>
          </a:p>
        </p:txBody>
      </p:sp>
      <p:sp>
        <p:nvSpPr>
          <p:cNvPr id="7" name="内容占位符 3"/>
          <p:cNvSpPr txBox="1">
            <a:spLocks/>
          </p:cNvSpPr>
          <p:nvPr/>
        </p:nvSpPr>
        <p:spPr bwMode="auto">
          <a:xfrm>
            <a:off x="608162" y="1687408"/>
            <a:ext cx="11126638" cy="147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kern="0" dirty="0" err="1">
                <a:latin typeface="Consolas" panose="020B0609020204030204" pitchFamily="49" charset="0"/>
              </a:rPr>
              <a:t>axios.get</a:t>
            </a:r>
            <a:r>
              <a:rPr lang="en-US" altLang="zh-CN" sz="1800" kern="0" dirty="0">
                <a:latin typeface="Consolas" panose="020B0609020204030204" pitchFamily="49" charset="0"/>
              </a:rPr>
              <a:t>(</a:t>
            </a:r>
            <a:r>
              <a:rPr lang="en-US" altLang="zh-CN" sz="1800" kern="0" dirty="0" err="1">
                <a:latin typeface="Consolas" panose="020B0609020204030204" pitchFamily="49" charset="0"/>
              </a:rPr>
              <a:t>url</a:t>
            </a:r>
            <a:r>
              <a:rPr lang="en-US" altLang="zh-CN" sz="1800" kern="0" dirty="0">
                <a:latin typeface="Consolas" panose="020B0609020204030204" pitchFamily="49" charset="0"/>
              </a:rPr>
              <a:t> [, </a:t>
            </a:r>
            <a:r>
              <a:rPr lang="en-US" altLang="zh-CN" sz="1800" kern="0" dirty="0" err="1">
                <a:latin typeface="Consolas" panose="020B0609020204030204" pitchFamily="49" charset="0"/>
              </a:rPr>
              <a:t>config</a:t>
            </a:r>
            <a:r>
              <a:rPr lang="en-US" altLang="zh-CN" sz="1800" kern="0" dirty="0"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800" kern="0" dirty="0" err="1">
                <a:latin typeface="Consolas" panose="020B0609020204030204" pitchFamily="49" charset="0"/>
              </a:rPr>
              <a:t>axios.delete</a:t>
            </a:r>
            <a:r>
              <a:rPr lang="en-US" altLang="zh-CN" sz="1800" kern="0" dirty="0">
                <a:latin typeface="Consolas" panose="020B0609020204030204" pitchFamily="49" charset="0"/>
              </a:rPr>
              <a:t>(</a:t>
            </a:r>
            <a:r>
              <a:rPr lang="en-US" altLang="zh-CN" sz="1800" kern="0" dirty="0" err="1">
                <a:latin typeface="Consolas" panose="020B0609020204030204" pitchFamily="49" charset="0"/>
              </a:rPr>
              <a:t>url</a:t>
            </a:r>
            <a:r>
              <a:rPr lang="en-US" altLang="zh-CN" sz="1800" kern="0" dirty="0">
                <a:latin typeface="Consolas" panose="020B0609020204030204" pitchFamily="49" charset="0"/>
              </a:rPr>
              <a:t> [, </a:t>
            </a:r>
            <a:r>
              <a:rPr lang="en-US" altLang="zh-CN" sz="1800" kern="0" dirty="0" err="1">
                <a:latin typeface="Consolas" panose="020B0609020204030204" pitchFamily="49" charset="0"/>
              </a:rPr>
              <a:t>config</a:t>
            </a:r>
            <a:r>
              <a:rPr lang="en-US" altLang="zh-CN" sz="1800" kern="0" dirty="0"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800" kern="0" dirty="0" err="1">
                <a:latin typeface="Consolas" panose="020B0609020204030204" pitchFamily="49" charset="0"/>
              </a:rPr>
              <a:t>axios.post</a:t>
            </a:r>
            <a:r>
              <a:rPr lang="en-US" altLang="zh-CN" sz="1800" kern="0" dirty="0">
                <a:latin typeface="Consolas" panose="020B0609020204030204" pitchFamily="49" charset="0"/>
              </a:rPr>
              <a:t>(</a:t>
            </a:r>
            <a:r>
              <a:rPr lang="en-US" altLang="zh-CN" sz="1800" kern="0" dirty="0" err="1">
                <a:latin typeface="Consolas" panose="020B0609020204030204" pitchFamily="49" charset="0"/>
              </a:rPr>
              <a:t>url</a:t>
            </a:r>
            <a:r>
              <a:rPr lang="en-US" altLang="zh-CN" sz="1800" kern="0" dirty="0">
                <a:latin typeface="Consolas" panose="020B0609020204030204" pitchFamily="49" charset="0"/>
              </a:rPr>
              <a:t> [, data[, </a:t>
            </a:r>
            <a:r>
              <a:rPr lang="en-US" altLang="zh-CN" sz="1800" kern="0" dirty="0" err="1">
                <a:latin typeface="Consolas" panose="020B0609020204030204" pitchFamily="49" charset="0"/>
              </a:rPr>
              <a:t>config</a:t>
            </a:r>
            <a:r>
              <a:rPr lang="en-US" altLang="zh-CN" sz="1800" kern="0" dirty="0">
                <a:latin typeface="Consolas" panose="020B0609020204030204" pitchFamily="49" charset="0"/>
              </a:rPr>
              <a:t>]])</a:t>
            </a:r>
          </a:p>
          <a:p>
            <a:r>
              <a:rPr lang="en-US" altLang="zh-CN" sz="1800" kern="0" dirty="0" err="1">
                <a:latin typeface="Consolas" panose="020B0609020204030204" pitchFamily="49" charset="0"/>
              </a:rPr>
              <a:t>axios.put</a:t>
            </a:r>
            <a:r>
              <a:rPr lang="en-US" altLang="zh-CN" sz="1800" kern="0" dirty="0">
                <a:latin typeface="Consolas" panose="020B0609020204030204" pitchFamily="49" charset="0"/>
              </a:rPr>
              <a:t>(</a:t>
            </a:r>
            <a:r>
              <a:rPr lang="en-US" altLang="zh-CN" sz="1800" kern="0" dirty="0" err="1">
                <a:latin typeface="Consolas" panose="020B0609020204030204" pitchFamily="49" charset="0"/>
              </a:rPr>
              <a:t>url</a:t>
            </a:r>
            <a:r>
              <a:rPr lang="en-US" altLang="zh-CN" sz="1800" kern="0" dirty="0">
                <a:latin typeface="Consolas" panose="020B0609020204030204" pitchFamily="49" charset="0"/>
              </a:rPr>
              <a:t> [, data[, </a:t>
            </a:r>
            <a:r>
              <a:rPr lang="en-US" altLang="zh-CN" sz="1800" kern="0" dirty="0" err="1">
                <a:latin typeface="Consolas" panose="020B0609020204030204" pitchFamily="49" charset="0"/>
              </a:rPr>
              <a:t>config</a:t>
            </a:r>
            <a:r>
              <a:rPr lang="en-US" altLang="zh-CN" sz="1800" kern="0" dirty="0" smtClean="0">
                <a:latin typeface="Consolas" panose="020B0609020204030204" pitchFamily="49" charset="0"/>
              </a:rPr>
              <a:t>]])</a:t>
            </a:r>
            <a:endParaRPr lang="zh-CN" altLang="en-US" sz="1600" kern="0" dirty="0">
              <a:latin typeface="Consolas" panose="020B0609020204030204" pitchFamily="49" charset="0"/>
            </a:endParaRPr>
          </a:p>
        </p:txBody>
      </p:sp>
      <p:sp>
        <p:nvSpPr>
          <p:cNvPr id="9" name="Shape 2399">
            <a:extLst>
              <a:ext uri="{FF2B5EF4-FFF2-40B4-BE49-F238E27FC236}">
                <a16:creationId xmlns:a16="http://schemas.microsoft.com/office/drawing/2014/main" xmlns="" id="{8745563B-26F3-90AF-8B7F-0152570B3EEF}"/>
              </a:ext>
            </a:extLst>
          </p:cNvPr>
          <p:cNvSpPr/>
          <p:nvPr/>
        </p:nvSpPr>
        <p:spPr>
          <a:xfrm>
            <a:off x="698821" y="128620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" name="!!矩形: 圆角 2">
            <a:extLst>
              <a:ext uri="{FF2B5EF4-FFF2-40B4-BE49-F238E27FC236}">
                <a16:creationId xmlns:a16="http://schemas.microsoft.com/office/drawing/2014/main" xmlns="" id="{3C649FAF-D4FA-D355-DBBB-917CE8C2F86B}"/>
              </a:ext>
            </a:extLst>
          </p:cNvPr>
          <p:cNvSpPr/>
          <p:nvPr/>
        </p:nvSpPr>
        <p:spPr>
          <a:xfrm>
            <a:off x="587375" y="3801979"/>
            <a:ext cx="11271250" cy="887765"/>
          </a:xfrm>
          <a:prstGeom prst="roundRect">
            <a:avLst>
              <a:gd name="adj" fmla="val 10731"/>
            </a:avLst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axios.get</a:t>
            </a:r>
            <a:r>
              <a:rPr lang="en-US" altLang="zh-CN" sz="1600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00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600" kern="0" dirty="0">
                <a:solidFill>
                  <a:srgbClr val="0000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https://mock.apifox.cn/m1/3128855-0-default/emp/list </a:t>
            </a:r>
            <a:r>
              <a:rPr lang="en-US" altLang="zh-CN" sz="1600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600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then((result)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result.data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sp>
        <p:nvSpPr>
          <p:cNvPr id="12" name="!!矩形: 圆角 3">
            <a:extLst>
              <a:ext uri="{FF2B5EF4-FFF2-40B4-BE49-F238E27FC236}">
                <a16:creationId xmlns:a16="http://schemas.microsoft.com/office/drawing/2014/main" xmlns="" id="{84AC73AF-EBEB-9675-D9C4-C7BAAA66C9C9}"/>
              </a:ext>
            </a:extLst>
          </p:cNvPr>
          <p:cNvSpPr/>
          <p:nvPr/>
        </p:nvSpPr>
        <p:spPr>
          <a:xfrm>
            <a:off x="587375" y="5313445"/>
            <a:ext cx="11271250" cy="931780"/>
          </a:xfrm>
          <a:prstGeom prst="roundRect">
            <a:avLst>
              <a:gd name="adj" fmla="val 10731"/>
            </a:avLst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axios.post</a:t>
            </a:r>
            <a:r>
              <a:rPr lang="en-US" altLang="zh-CN" sz="1600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00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600" kern="0" dirty="0">
                <a:solidFill>
                  <a:srgbClr val="0000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https://</a:t>
            </a:r>
            <a:r>
              <a:rPr lang="en-US" altLang="zh-CN" sz="1600" kern="0" dirty="0" smtClean="0">
                <a:solidFill>
                  <a:srgbClr val="0000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mock.apifox.cn/m1/3128855-0-default/emp/deleteById</a:t>
            </a:r>
            <a:r>
              <a:rPr lang="en-US" altLang="zh-CN" sz="1600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600" b="0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en-US" altLang="zh-CN" sz="1600" b="0" dirty="0" smtClean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id=1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).then((result) </a:t>
            </a:r>
            <a:r>
              <a:rPr lang="en-US" altLang="zh-C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result.data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sp>
        <p:nvSpPr>
          <p:cNvPr id="13" name="流程图: 接点 7">
            <a:extLst>
              <a:ext uri="{FF2B5EF4-FFF2-40B4-BE49-F238E27FC236}">
                <a16:creationId xmlns:a16="http://schemas.microsoft.com/office/drawing/2014/main" xmlns="" id="{AC38B51C-9FFD-C5DA-00DE-DBBDDF1E61FB}"/>
              </a:ext>
            </a:extLst>
          </p:cNvPr>
          <p:cNvSpPr/>
          <p:nvPr/>
        </p:nvSpPr>
        <p:spPr>
          <a:xfrm>
            <a:off x="10452099" y="4319091"/>
            <a:ext cx="996951" cy="973496"/>
          </a:xfrm>
          <a:prstGeom prst="flowChartConnector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371532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 smtClean="0"/>
              <a:t>案例：基于 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 </a:t>
            </a:r>
            <a:r>
              <a:rPr lang="zh-CN" altLang="en-US" dirty="0" smtClean="0"/>
              <a:t>及 </a:t>
            </a:r>
            <a:r>
              <a:rPr lang="en-US" altLang="zh-CN" dirty="0" err="1" smtClean="0"/>
              <a:t>Axios</a:t>
            </a:r>
            <a:r>
              <a:rPr lang="en-US" altLang="zh-CN" dirty="0" smtClean="0"/>
              <a:t> </a:t>
            </a:r>
            <a:r>
              <a:rPr lang="zh-CN" altLang="en-US" dirty="0" smtClean="0"/>
              <a:t>完成数据动态</a:t>
            </a:r>
            <a:r>
              <a:rPr lang="zh-CN" altLang="en-US" dirty="0"/>
              <a:t>加载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数据准备的</a:t>
            </a:r>
            <a:r>
              <a:rPr lang="en-US" altLang="zh-CN" sz="1800" dirty="0" err="1"/>
              <a:t>url</a:t>
            </a:r>
            <a:r>
              <a:rPr lang="zh-CN" altLang="en-US" sz="1800" dirty="0"/>
              <a:t>：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</a:rPr>
              <a:t>https://mock.apifox.cn/m1/3128855-0-default/emp/list</a:t>
            </a:r>
            <a:endParaRPr lang="en-US" altLang="zh-CN" sz="18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zh-CN" altLang="en-US" sz="1800" dirty="0" smtClean="0"/>
              <a:t>在</a:t>
            </a:r>
            <a:r>
              <a:rPr lang="zh-CN" altLang="en-US" sz="1800" dirty="0"/>
              <a:t>页面加载完成后，自动发送异步请求，加载数据，渲染展示页面</a:t>
            </a:r>
            <a:r>
              <a:rPr lang="en-US" altLang="zh-CN" sz="1800" dirty="0" smtClean="0"/>
              <a:t>( </a:t>
            </a:r>
            <a:r>
              <a:rPr lang="zh-CN" altLang="en-US" sz="1800" dirty="0" smtClean="0"/>
              <a:t>性别</a:t>
            </a:r>
            <a:r>
              <a:rPr lang="zh-CN" altLang="en-US" sz="1800" dirty="0"/>
              <a:t>：</a:t>
            </a:r>
            <a:r>
              <a:rPr lang="en-US" altLang="zh-CN" sz="1800" dirty="0"/>
              <a:t>1 </a:t>
            </a:r>
            <a:r>
              <a:rPr lang="zh-CN" altLang="en-US" sz="1800" dirty="0"/>
              <a:t>代表男，</a:t>
            </a:r>
            <a:r>
              <a:rPr lang="en-US" altLang="zh-CN" sz="1800" dirty="0"/>
              <a:t>2 </a:t>
            </a:r>
            <a:r>
              <a:rPr lang="zh-CN" altLang="en-US" sz="1800" dirty="0"/>
              <a:t>代表</a:t>
            </a:r>
            <a:r>
              <a:rPr lang="zh-CN" altLang="en-US" sz="1800" dirty="0" smtClean="0"/>
              <a:t>女 </a:t>
            </a:r>
            <a:r>
              <a:rPr lang="en-US" altLang="zh-CN" sz="1800" dirty="0" smtClean="0"/>
              <a:t>)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BCB5E4C-B539-99E6-C737-B7D9F12D6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15" y="2177561"/>
            <a:ext cx="10702185" cy="33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案例：基于 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zh-CN" altLang="en-US" dirty="0"/>
              <a:t>及 </a:t>
            </a:r>
            <a:r>
              <a:rPr lang="en-US" altLang="zh-CN" dirty="0" err="1"/>
              <a:t>Axios</a:t>
            </a:r>
            <a:r>
              <a:rPr lang="en-US" altLang="zh-CN" dirty="0"/>
              <a:t> </a:t>
            </a:r>
            <a:r>
              <a:rPr lang="zh-CN" altLang="en-US" dirty="0"/>
              <a:t>完成数据动态加载展示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1268413"/>
            <a:ext cx="4448175" cy="38838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 smtClean="0"/>
              <a:t>① 在 </a:t>
            </a:r>
            <a:r>
              <a:rPr lang="en-US" altLang="zh-CN" sz="2000" dirty="0" smtClean="0"/>
              <a:t>HTML </a:t>
            </a:r>
            <a:r>
              <a:rPr lang="zh-CN" altLang="en-US" sz="2000" dirty="0" smtClean="0"/>
              <a:t>中引入 </a:t>
            </a:r>
            <a:r>
              <a:rPr lang="en-US" altLang="zh-CN" sz="2000" dirty="0" err="1" smtClean="0"/>
              <a:t>js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609600" y="1770616"/>
            <a:ext cx="10972799" cy="584775"/>
          </a:xfrm>
          <a:prstGeom prst="rect">
            <a:avLst/>
          </a:prstGeom>
          <a:ln>
            <a:solidFill>
              <a:srgbClr val="0000FF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src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js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/axios-0.18.0.js"</a:t>
            </a:r>
            <a:r>
              <a:rPr lang="en-US" altLang="zh-CN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&gt;&lt;/script&gt;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src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js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/vue.js"</a:t>
            </a:r>
            <a:r>
              <a:rPr lang="en-US" altLang="zh-CN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&gt;&lt;/script&gt;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7374" y="3177299"/>
            <a:ext cx="10995025" cy="3108543"/>
          </a:xfrm>
          <a:prstGeom prst="rect">
            <a:avLst/>
          </a:prstGeom>
          <a:ln>
            <a:solidFill>
              <a:srgbClr val="0000FF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Vue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el: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"#app"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data: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emps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[]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},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mounted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发送异步请求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加载数据</a:t>
            </a:r>
            <a:endParaRPr lang="zh-CN" altLang="en-US" sz="1400" dirty="0">
              <a:solidFill>
                <a:srgbClr val="3B3B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axios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"https://mock.apifox.cn/m1/3128855-0-default/</a:t>
            </a:r>
            <a:r>
              <a:rPr lang="en-US" altLang="zh-CN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emp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/list"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then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emps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})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内容占位符 3"/>
          <p:cNvSpPr txBox="1">
            <a:spLocks/>
          </p:cNvSpPr>
          <p:nvPr/>
        </p:nvSpPr>
        <p:spPr bwMode="auto">
          <a:xfrm>
            <a:off x="587374" y="2673119"/>
            <a:ext cx="4448175" cy="38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000" kern="0" dirty="0" smtClean="0"/>
              <a:t>② 利用</a:t>
            </a:r>
            <a:r>
              <a:rPr lang="en-US" altLang="zh-CN" sz="2000" kern="0" dirty="0" err="1" smtClean="0"/>
              <a:t>Axios</a:t>
            </a:r>
            <a:r>
              <a:rPr lang="en-US" altLang="zh-CN" sz="2000" kern="0" dirty="0" smtClean="0"/>
              <a:t> </a:t>
            </a:r>
            <a:r>
              <a:rPr lang="zh-CN" altLang="en-US" sz="2000" kern="0" dirty="0" smtClean="0"/>
              <a:t>获取服务器端数据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9232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案例：基于 </a:t>
            </a:r>
            <a:r>
              <a:rPr lang="en-US" altLang="zh-CN" dirty="0" err="1"/>
              <a:t>Vue</a:t>
            </a:r>
            <a:r>
              <a:rPr lang="en-US" altLang="zh-CN" dirty="0"/>
              <a:t> </a:t>
            </a:r>
            <a:r>
              <a:rPr lang="zh-CN" altLang="en-US" dirty="0"/>
              <a:t>及 </a:t>
            </a:r>
            <a:r>
              <a:rPr lang="en-US" altLang="zh-CN" dirty="0" err="1"/>
              <a:t>Axios</a:t>
            </a:r>
            <a:r>
              <a:rPr lang="en-US" altLang="zh-CN" dirty="0"/>
              <a:t> </a:t>
            </a:r>
            <a:r>
              <a:rPr lang="zh-CN" altLang="en-US" dirty="0"/>
              <a:t>完成数据动态加载展示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1268413"/>
            <a:ext cx="4448175" cy="38838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 smtClean="0"/>
              <a:t>③ 在 </a:t>
            </a:r>
            <a:r>
              <a:rPr lang="en-US" altLang="zh-CN" sz="2000" dirty="0" smtClean="0"/>
              <a:t>HTML </a:t>
            </a:r>
            <a:r>
              <a:rPr lang="zh-CN" altLang="en-US" sz="2000" dirty="0" smtClean="0"/>
              <a:t>中绑定数据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609600" y="1656795"/>
            <a:ext cx="10972800" cy="4896405"/>
          </a:xfrm>
          <a:prstGeom prst="rect">
            <a:avLst/>
          </a:prstGeom>
          <a:solidFill>
            <a:schemeClr val="bg1"/>
          </a:solidFill>
          <a:ln w="6350">
            <a:solidFill>
              <a:srgbClr val="0000FF"/>
            </a:solidFill>
            <a:prstDash val="dash"/>
          </a:ln>
        </p:spPr>
        <p:txBody>
          <a:bodyPr wrap="square">
            <a:noAutofit/>
          </a:bodyPr>
          <a:lstStyle/>
          <a:p>
            <a:r>
              <a:rPr lang="en-US" altLang="zh-CN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zh-CN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E50000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"app"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zh-CN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&lt;table</a:t>
            </a:r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CD3131"/>
                </a:solidFill>
                <a:latin typeface="Consolas" panose="020B0609020204030204" pitchFamily="49" charset="0"/>
              </a:rPr>
              <a:t>border</a:t>
            </a:r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"1"</a:t>
            </a:r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 err="1">
                <a:solidFill>
                  <a:srgbClr val="E50000"/>
                </a:solidFill>
                <a:latin typeface="Consolas" panose="020B0609020204030204" pitchFamily="49" charset="0"/>
              </a:rPr>
              <a:t>cellspacing</a:t>
            </a:r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"0"</a:t>
            </a:r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>
                <a:solidFill>
                  <a:srgbClr val="E50000"/>
                </a:solidFill>
                <a:latin typeface="Consolas" panose="020B0609020204030204" pitchFamily="49" charset="0"/>
              </a:rPr>
              <a:t>width</a:t>
            </a:r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100" dirty="0">
                <a:solidFill>
                  <a:srgbClr val="0000FF"/>
                </a:solidFill>
                <a:latin typeface="Consolas" panose="020B0609020204030204" pitchFamily="49" charset="0"/>
              </a:rPr>
              <a:t>"60%"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zh-CN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zh-CN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编号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zh-CN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100" dirty="0">
                <a:solidFill>
                  <a:srgbClr val="3B3B3B"/>
                </a:solidFill>
                <a:latin typeface="Consolas" panose="020B0609020204030204" pitchFamily="49" charset="0"/>
              </a:rPr>
              <a:t>姓名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US" altLang="zh-CN" sz="11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   &lt;!—</a:t>
            </a:r>
            <a:r>
              <a:rPr lang="zh-CN" altLang="en-US" sz="11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其他</a:t>
            </a:r>
            <a:r>
              <a:rPr lang="en-US" altLang="zh-CN" sz="1100" dirty="0" err="1" smtClean="0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zh-CN" altLang="en-US" sz="11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省略，以原型为标准</a:t>
            </a:r>
            <a:r>
              <a:rPr lang="en-US" altLang="zh-CN" sz="11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--&gt;</a:t>
            </a:r>
            <a:endParaRPr lang="en-US" altLang="zh-CN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</a:t>
            </a:r>
            <a:r>
              <a:rPr lang="en-US" altLang="zh-CN" sz="11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1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zh-CN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CD3131"/>
                </a:solidFill>
                <a:latin typeface="Consolas" panose="020B0609020204030204" pitchFamily="49" charset="0"/>
              </a:rPr>
              <a:t>align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E50000"/>
                </a:solidFill>
                <a:latin typeface="Consolas" panose="020B0609020204030204" pitchFamily="49" charset="0"/>
              </a:rPr>
              <a:t>v-for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"(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emp,index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) in 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emps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{{index + 1}}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{{emp.name}}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E50000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1400" dirty="0" err="1">
                <a:solidFill>
                  <a:srgbClr val="E50000"/>
                </a:solidFill>
                <a:latin typeface="Consolas" panose="020B0609020204030204" pitchFamily="49" charset="0"/>
              </a:rPr>
              <a:t>src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emp.image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E50000"/>
                </a:solidFill>
                <a:latin typeface="Consolas" panose="020B0609020204030204" pitchFamily="49" charset="0"/>
              </a:rPr>
              <a:t>width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"70px"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E5000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"50px"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&lt;span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E50000"/>
                </a:solidFill>
                <a:latin typeface="Consolas" panose="020B0609020204030204" pitchFamily="49" charset="0"/>
              </a:rPr>
              <a:t>v-if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emp.gender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 == 1"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 dirty="0">
                <a:solidFill>
                  <a:srgbClr val="3B3B3B"/>
                </a:solidFill>
                <a:latin typeface="Consolas" panose="020B0609020204030204" pitchFamily="49" charset="0"/>
              </a:rPr>
              <a:t>男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&lt;/span&gt;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&lt;span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E50000"/>
                </a:solidFill>
                <a:latin typeface="Consolas" panose="020B0609020204030204" pitchFamily="49" charset="0"/>
              </a:rPr>
              <a:t>v-if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emp.gender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 == 2"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sz="1400" dirty="0">
                <a:solidFill>
                  <a:srgbClr val="3B3B3B"/>
                </a:solidFill>
                <a:latin typeface="Consolas" panose="020B0609020204030204" pitchFamily="49" charset="0"/>
              </a:rPr>
              <a:t>女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&lt;/span&gt;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{{</a:t>
            </a:r>
            <a:r>
              <a:rPr lang="en-US" altLang="zh-CN" sz="1400" dirty="0" err="1">
                <a:solidFill>
                  <a:srgbClr val="3B3B3B"/>
                </a:solidFill>
                <a:latin typeface="Consolas" panose="020B0609020204030204" pitchFamily="49" charset="0"/>
              </a:rPr>
              <a:t>emp.job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}}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{{</a:t>
            </a:r>
            <a:r>
              <a:rPr lang="en-US" altLang="zh-CN" sz="1400" dirty="0" err="1">
                <a:solidFill>
                  <a:srgbClr val="3B3B3B"/>
                </a:solidFill>
                <a:latin typeface="Consolas" panose="020B0609020204030204" pitchFamily="49" charset="0"/>
              </a:rPr>
              <a:t>emp.entrydate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}}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{{</a:t>
            </a:r>
            <a:r>
              <a:rPr lang="en-US" altLang="zh-CN" sz="1400" dirty="0" err="1">
                <a:solidFill>
                  <a:srgbClr val="3B3B3B"/>
                </a:solidFill>
                <a:latin typeface="Consolas" panose="020B0609020204030204" pitchFamily="49" charset="0"/>
              </a:rPr>
              <a:t>emp.updatetime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}}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zh-CN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US" altLang="zh-CN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&lt;/table&gt;</a:t>
            </a:r>
            <a:endParaRPr lang="en-US" altLang="zh-CN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zh-CN" sz="11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1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zh-CN" sz="11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7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前</a:t>
            </a:r>
            <a:r>
              <a:rPr lang="zh-CN" altLang="en-US" dirty="0"/>
              <a:t>后端分离</a:t>
            </a:r>
            <a:r>
              <a:rPr lang="zh-CN" altLang="en-US" dirty="0" smtClean="0"/>
              <a:t>开发介绍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04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早期的开发模式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前后端混合开发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73D3C7C-F3B9-316C-587B-D33C65E9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49" y="2745647"/>
            <a:ext cx="1186450" cy="14048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C5D6AE4-9687-1C65-3205-8AFC72E1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095" y="2645539"/>
            <a:ext cx="1286396" cy="132024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B0513B51-8496-1154-590A-76A89D5EF251}"/>
              </a:ext>
            </a:extLst>
          </p:cNvPr>
          <p:cNvGrpSpPr/>
          <p:nvPr/>
        </p:nvGrpSpPr>
        <p:grpSpPr>
          <a:xfrm>
            <a:off x="6566223" y="2315316"/>
            <a:ext cx="927173" cy="1751936"/>
            <a:chOff x="7552801" y="2926397"/>
            <a:chExt cx="927173" cy="175193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45F46977-39C2-D08E-6813-ADF4AFDE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2801" y="2926397"/>
              <a:ext cx="898475" cy="120504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4572B40A-7D2A-5B62-E8AE-AD434F075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2801" y="4184190"/>
              <a:ext cx="927173" cy="494143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1A794E8-6DDA-1964-EEFE-40C0FBB71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322" y="1892120"/>
            <a:ext cx="905880" cy="12991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E7F50E49-D0A8-4CC4-AF30-63F50A0797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649" y="1888909"/>
            <a:ext cx="940051" cy="13391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EE034D63-F911-9D24-7538-561EC3A52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3411" y="1904883"/>
            <a:ext cx="938874" cy="13231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8E9A1CEB-25D9-9B98-7096-BF0B037D6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0855" y="3628950"/>
            <a:ext cx="1147784" cy="12035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E285770-C59B-2790-E026-54F8DF9531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5649" y="3845622"/>
            <a:ext cx="2083965" cy="56442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DA9FE245-156A-1B0F-BBF3-FD1C0FD82314}"/>
              </a:ext>
            </a:extLst>
          </p:cNvPr>
          <p:cNvGrpSpPr/>
          <p:nvPr/>
        </p:nvGrpSpPr>
        <p:grpSpPr>
          <a:xfrm>
            <a:off x="8164650" y="2761707"/>
            <a:ext cx="993531" cy="1286549"/>
            <a:chOff x="8915400" y="1749669"/>
            <a:chExt cx="1151792" cy="1286549"/>
          </a:xfrm>
        </p:grpSpPr>
        <p:sp>
          <p:nvSpPr>
            <p:cNvPr id="16" name="圆柱体 57">
              <a:extLst>
                <a:ext uri="{FF2B5EF4-FFF2-40B4-BE49-F238E27FC236}">
                  <a16:creationId xmlns:a16="http://schemas.microsoft.com/office/drawing/2014/main" xmlns="" id="{A8DBE135-826D-A86F-232A-7FF9C0DCFB7A}"/>
                </a:ext>
              </a:extLst>
            </p:cNvPr>
            <p:cNvSpPr/>
            <p:nvPr/>
          </p:nvSpPr>
          <p:spPr>
            <a:xfrm>
              <a:off x="8915400" y="2519028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柱体 56">
              <a:extLst>
                <a:ext uri="{FF2B5EF4-FFF2-40B4-BE49-F238E27FC236}">
                  <a16:creationId xmlns:a16="http://schemas.microsoft.com/office/drawing/2014/main" xmlns="" id="{D72B75A0-9CC7-D549-F058-E6475598D1A6}"/>
                </a:ext>
              </a:extLst>
            </p:cNvPr>
            <p:cNvSpPr/>
            <p:nvPr/>
          </p:nvSpPr>
          <p:spPr>
            <a:xfrm>
              <a:off x="8915400" y="2136937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18" name="圆柱体 55">
              <a:extLst>
                <a:ext uri="{FF2B5EF4-FFF2-40B4-BE49-F238E27FC236}">
                  <a16:creationId xmlns:a16="http://schemas.microsoft.com/office/drawing/2014/main" xmlns="" id="{72F763D1-383A-66B7-2569-6DDFF2A7943F}"/>
                </a:ext>
              </a:extLst>
            </p:cNvPr>
            <p:cNvSpPr/>
            <p:nvPr/>
          </p:nvSpPr>
          <p:spPr>
            <a:xfrm>
              <a:off x="8915400" y="1749669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: 对角圆角 61">
            <a:extLst>
              <a:ext uri="{FF2B5EF4-FFF2-40B4-BE49-F238E27FC236}">
                <a16:creationId xmlns:a16="http://schemas.microsoft.com/office/drawing/2014/main" xmlns="" id="{9CCCA98B-5A98-3DA4-1B51-F22152B10531}"/>
              </a:ext>
            </a:extLst>
          </p:cNvPr>
          <p:cNvSpPr/>
          <p:nvPr/>
        </p:nvSpPr>
        <p:spPr>
          <a:xfrm>
            <a:off x="2243742" y="1653372"/>
            <a:ext cx="7419407" cy="3304584"/>
          </a:xfrm>
          <a:prstGeom prst="round2DiagRect">
            <a:avLst>
              <a:gd name="adj1" fmla="val 6620"/>
              <a:gd name="adj2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爆炸形: 8 pt  63">
            <a:extLst>
              <a:ext uri="{FF2B5EF4-FFF2-40B4-BE49-F238E27FC236}">
                <a16:creationId xmlns:a16="http://schemas.microsoft.com/office/drawing/2014/main" xmlns="" id="{B8162D86-5300-CFF6-21E1-A9779192F481}"/>
              </a:ext>
            </a:extLst>
          </p:cNvPr>
          <p:cNvSpPr/>
          <p:nvPr/>
        </p:nvSpPr>
        <p:spPr>
          <a:xfrm>
            <a:off x="2157022" y="5036432"/>
            <a:ext cx="1613647" cy="1210235"/>
          </a:xfrm>
          <a:prstGeom prst="irregularSeal1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沟通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成本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高</a:t>
            </a:r>
          </a:p>
        </p:txBody>
      </p:sp>
      <p:sp>
        <p:nvSpPr>
          <p:cNvPr id="21" name="爆炸形: 8 pt  64">
            <a:extLst>
              <a:ext uri="{FF2B5EF4-FFF2-40B4-BE49-F238E27FC236}">
                <a16:creationId xmlns:a16="http://schemas.microsoft.com/office/drawing/2014/main" xmlns="" id="{2DB08453-DB2C-4563-E5B0-3379A285332A}"/>
              </a:ext>
            </a:extLst>
          </p:cNvPr>
          <p:cNvSpPr/>
          <p:nvPr/>
        </p:nvSpPr>
        <p:spPr>
          <a:xfrm>
            <a:off x="8212889" y="5036432"/>
            <a:ext cx="1613647" cy="1210235"/>
          </a:xfrm>
          <a:prstGeom prst="irregularSeal1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不便维护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扩展</a:t>
            </a:r>
          </a:p>
        </p:txBody>
      </p:sp>
      <p:sp>
        <p:nvSpPr>
          <p:cNvPr id="22" name="爆炸形: 8 pt  65">
            <a:extLst>
              <a:ext uri="{FF2B5EF4-FFF2-40B4-BE49-F238E27FC236}">
                <a16:creationId xmlns:a16="http://schemas.microsoft.com/office/drawing/2014/main" xmlns="" id="{69451B4A-BDCA-6971-3BFD-48ABAA6738AC}"/>
              </a:ext>
            </a:extLst>
          </p:cNvPr>
          <p:cNvSpPr/>
          <p:nvPr/>
        </p:nvSpPr>
        <p:spPr>
          <a:xfrm>
            <a:off x="4196170" y="5036432"/>
            <a:ext cx="1613647" cy="1210235"/>
          </a:xfrm>
          <a:prstGeom prst="irregularSeal1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分工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明确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爆炸形: 8 pt  66">
            <a:extLst>
              <a:ext uri="{FF2B5EF4-FFF2-40B4-BE49-F238E27FC236}">
                <a16:creationId xmlns:a16="http://schemas.microsoft.com/office/drawing/2014/main" xmlns="" id="{BF881EB6-075C-C3C2-0351-C201F61C30B7}"/>
              </a:ext>
            </a:extLst>
          </p:cNvPr>
          <p:cNvSpPr/>
          <p:nvPr/>
        </p:nvSpPr>
        <p:spPr>
          <a:xfrm>
            <a:off x="6270751" y="5036432"/>
            <a:ext cx="1613647" cy="1210235"/>
          </a:xfrm>
          <a:prstGeom prst="irregularSeal1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不便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管理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88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当前主流开发</a:t>
            </a:r>
            <a:r>
              <a:rPr lang="zh-CN" altLang="en-US" dirty="0"/>
              <a:t>模式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zh-CN" altLang="en-US" dirty="0" smtClean="0"/>
              <a:t>后端分离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78490F3-25F2-16F7-0841-0E3CC81C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07" y="3710959"/>
            <a:ext cx="402712" cy="4222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7EF7D13-EE1F-68C5-6B7B-498A2786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727" y="3802441"/>
            <a:ext cx="765998" cy="20746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F2273FAF-28C9-1FA9-E411-E4181B0462AC}"/>
              </a:ext>
            </a:extLst>
          </p:cNvPr>
          <p:cNvGrpSpPr/>
          <p:nvPr/>
        </p:nvGrpSpPr>
        <p:grpSpPr>
          <a:xfrm>
            <a:off x="9551436" y="3591057"/>
            <a:ext cx="279230" cy="665743"/>
            <a:chOff x="7552801" y="2926397"/>
            <a:chExt cx="927173" cy="175193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AD1DEE11-726A-559A-06AA-BAD5DD47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2801" y="2926397"/>
              <a:ext cx="898475" cy="120504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782A62E7-CBAA-B716-D36E-9049B91A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2801" y="4184190"/>
              <a:ext cx="927173" cy="494143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C8A226F7-961C-4996-0C0D-3136FF7A6077}"/>
              </a:ext>
            </a:extLst>
          </p:cNvPr>
          <p:cNvGrpSpPr/>
          <p:nvPr/>
        </p:nvGrpSpPr>
        <p:grpSpPr>
          <a:xfrm>
            <a:off x="8939440" y="3806994"/>
            <a:ext cx="477319" cy="444948"/>
            <a:chOff x="8915400" y="1749669"/>
            <a:chExt cx="1151792" cy="1286549"/>
          </a:xfrm>
        </p:grpSpPr>
        <p:sp>
          <p:nvSpPr>
            <p:cNvPr id="11" name="圆柱体 33">
              <a:extLst>
                <a:ext uri="{FF2B5EF4-FFF2-40B4-BE49-F238E27FC236}">
                  <a16:creationId xmlns:a16="http://schemas.microsoft.com/office/drawing/2014/main" xmlns="" id="{7FC9C7A8-C842-07D6-7389-DAE17E3BF277}"/>
                </a:ext>
              </a:extLst>
            </p:cNvPr>
            <p:cNvSpPr/>
            <p:nvPr/>
          </p:nvSpPr>
          <p:spPr>
            <a:xfrm>
              <a:off x="8915400" y="2519028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2" name="圆柱体 34">
              <a:extLst>
                <a:ext uri="{FF2B5EF4-FFF2-40B4-BE49-F238E27FC236}">
                  <a16:creationId xmlns:a16="http://schemas.microsoft.com/office/drawing/2014/main" xmlns="" id="{8B10BF1E-96FE-6E07-BC38-7EC7E65892A6}"/>
                </a:ext>
              </a:extLst>
            </p:cNvPr>
            <p:cNvSpPr/>
            <p:nvPr/>
          </p:nvSpPr>
          <p:spPr>
            <a:xfrm>
              <a:off x="8915400" y="2136937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13" name="圆柱体 35">
              <a:extLst>
                <a:ext uri="{FF2B5EF4-FFF2-40B4-BE49-F238E27FC236}">
                  <a16:creationId xmlns:a16="http://schemas.microsoft.com/office/drawing/2014/main" xmlns="" id="{3F5E14F8-CD0E-8F3D-C79E-633AC7355C67}"/>
                </a:ext>
              </a:extLst>
            </p:cNvPr>
            <p:cNvSpPr/>
            <p:nvPr/>
          </p:nvSpPr>
          <p:spPr>
            <a:xfrm>
              <a:off x="8915400" y="1749669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577FF30-318C-8AB9-DC44-2EE82D77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071" y="3853254"/>
            <a:ext cx="232220" cy="3330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E658F33A-331F-FD34-CD53-99E088FAF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430" y="3851648"/>
            <a:ext cx="236043" cy="3362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CBCB70B4-A957-7E16-FB6F-7F7666134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7693" y="3843576"/>
            <a:ext cx="236043" cy="3326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C5C81206-ABF9-4C4F-4A5A-95B04E28E8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5717" y="3255163"/>
            <a:ext cx="1483811" cy="1123237"/>
          </a:xfrm>
          <a:prstGeom prst="rect">
            <a:avLst/>
          </a:prstGeom>
        </p:spPr>
      </p:pic>
      <p:pic>
        <p:nvPicPr>
          <p:cNvPr id="18" name="图片 17" descr="蓝色的标志&#10;&#10;描述已自动生成">
            <a:extLst>
              <a:ext uri="{FF2B5EF4-FFF2-40B4-BE49-F238E27FC236}">
                <a16:creationId xmlns:a16="http://schemas.microsoft.com/office/drawing/2014/main" xmlns="" id="{A629E271-0A7E-EA2B-15D3-D4A6BC50FA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8" y="3258557"/>
            <a:ext cx="1483811" cy="111984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6D5A601B-9C0D-A488-78F0-EE32D1E7CEA5}"/>
              </a:ext>
            </a:extLst>
          </p:cNvPr>
          <p:cNvGrpSpPr/>
          <p:nvPr/>
        </p:nvGrpSpPr>
        <p:grpSpPr>
          <a:xfrm>
            <a:off x="1155467" y="3180155"/>
            <a:ext cx="1020393" cy="1685153"/>
            <a:chOff x="4120979" y="4879254"/>
            <a:chExt cx="1020393" cy="1685153"/>
          </a:xfrm>
        </p:grpSpPr>
        <p:sp>
          <p:nvSpPr>
            <p:cNvPr id="20" name="矩形: 圆角 10">
              <a:extLst>
                <a:ext uri="{FF2B5EF4-FFF2-40B4-BE49-F238E27FC236}">
                  <a16:creationId xmlns:a16="http://schemas.microsoft.com/office/drawing/2014/main" xmlns="" id="{81B7ACF8-AAB6-4BE6-2AC3-0C56D451369D}"/>
                </a:ext>
              </a:extLst>
            </p:cNvPr>
            <p:cNvSpPr/>
            <p:nvPr/>
          </p:nvSpPr>
          <p:spPr>
            <a:xfrm>
              <a:off x="4120979" y="6153558"/>
              <a:ext cx="1020393" cy="410849"/>
            </a:xfrm>
            <a:prstGeom prst="roundRect">
              <a:avLst>
                <a:gd name="adj" fmla="val 5824"/>
              </a:avLst>
            </a:prstGeom>
            <a:solidFill>
              <a:srgbClr val="0000F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前端开发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xmlns="" id="{FAC06274-7B8A-D5D0-1691-ABDBDC654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71EFC2B4-7E2E-1A4E-3774-B2EA89CFC2BD}"/>
              </a:ext>
            </a:extLst>
          </p:cNvPr>
          <p:cNvGrpSpPr/>
          <p:nvPr/>
        </p:nvGrpSpPr>
        <p:grpSpPr>
          <a:xfrm>
            <a:off x="10053472" y="3185077"/>
            <a:ext cx="1117658" cy="1664527"/>
            <a:chOff x="6012045" y="5071568"/>
            <a:chExt cx="1117658" cy="1664527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xmlns="" id="{333284E4-7CE1-84D1-D79B-C6968CA32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24" name="矩形: 圆角 14">
              <a:extLst>
                <a:ext uri="{FF2B5EF4-FFF2-40B4-BE49-F238E27FC236}">
                  <a16:creationId xmlns:a16="http://schemas.microsoft.com/office/drawing/2014/main" xmlns="" id="{425580EC-01F6-1F94-6FFB-93617018189A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rgbClr val="0000F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后端开发</a:t>
              </a:r>
            </a:p>
          </p:txBody>
        </p:sp>
      </p:grpSp>
      <p:sp>
        <p:nvSpPr>
          <p:cNvPr id="25" name="流程图: 多文档 24">
            <a:extLst>
              <a:ext uri="{FF2B5EF4-FFF2-40B4-BE49-F238E27FC236}">
                <a16:creationId xmlns:a16="http://schemas.microsoft.com/office/drawing/2014/main" xmlns="" id="{67512B5B-AA16-1F1D-4770-C62776529B88}"/>
              </a:ext>
            </a:extLst>
          </p:cNvPr>
          <p:cNvSpPr/>
          <p:nvPr/>
        </p:nvSpPr>
        <p:spPr>
          <a:xfrm>
            <a:off x="5230368" y="2079763"/>
            <a:ext cx="1389888" cy="896112"/>
          </a:xfrm>
          <a:prstGeom prst="flowChartMultidocument">
            <a:avLst/>
          </a:prstGeom>
          <a:solidFill>
            <a:srgbClr val="FFD1D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xmlns="" id="{EB3EBB25-28C5-C02E-CE1A-D74EA7A2148A}"/>
              </a:ext>
            </a:extLst>
          </p:cNvPr>
          <p:cNvCxnSpPr>
            <a:cxnSpLocks/>
          </p:cNvCxnSpPr>
          <p:nvPr/>
        </p:nvCxnSpPr>
        <p:spPr>
          <a:xfrm flipV="1">
            <a:off x="2492943" y="2525141"/>
            <a:ext cx="2645985" cy="70472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xmlns="" id="{6B2629E7-FA7A-4E55-F24C-CC5E193021E1}"/>
              </a:ext>
            </a:extLst>
          </p:cNvPr>
          <p:cNvCxnSpPr>
            <a:cxnSpLocks/>
          </p:cNvCxnSpPr>
          <p:nvPr/>
        </p:nvCxnSpPr>
        <p:spPr>
          <a:xfrm>
            <a:off x="6711696" y="2525139"/>
            <a:ext cx="3110327" cy="740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10D9452C-D721-9508-40CD-6AED8DBEC420}"/>
              </a:ext>
            </a:extLst>
          </p:cNvPr>
          <p:cNvGrpSpPr/>
          <p:nvPr/>
        </p:nvGrpSpPr>
        <p:grpSpPr>
          <a:xfrm>
            <a:off x="3968496" y="3363329"/>
            <a:ext cx="4352544" cy="338554"/>
            <a:chOff x="3968496" y="5028495"/>
            <a:chExt cx="4352544" cy="338554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xmlns="" id="{65EA74D9-4D5E-C9C3-9F29-13E59068B467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DFA0DDAB-B424-0F4F-672F-341A09EC43C8}"/>
                </a:ext>
              </a:extLst>
            </p:cNvPr>
            <p:cNvSpPr txBox="1"/>
            <p:nvPr/>
          </p:nvSpPr>
          <p:spPr>
            <a:xfrm>
              <a:off x="5771291" y="5028495"/>
              <a:ext cx="706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请求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4E75F366-CF13-5465-B09A-110AA1DE9D81}"/>
              </a:ext>
            </a:extLst>
          </p:cNvPr>
          <p:cNvGrpSpPr/>
          <p:nvPr/>
        </p:nvGrpSpPr>
        <p:grpSpPr>
          <a:xfrm>
            <a:off x="3968496" y="4064256"/>
            <a:ext cx="4352544" cy="355559"/>
            <a:chOff x="3968496" y="5729422"/>
            <a:chExt cx="4352544" cy="355559"/>
          </a:xfrm>
        </p:grpSpPr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xmlns="" id="{E2B88A07-99EC-CC96-52FA-33221EBA00FF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xmlns="" id="{9F687855-0B46-B2DE-7601-172A8C9707D8}"/>
                </a:ext>
              </a:extLst>
            </p:cNvPr>
            <p:cNvSpPr txBox="1"/>
            <p:nvPr/>
          </p:nvSpPr>
          <p:spPr>
            <a:xfrm>
              <a:off x="5765159" y="5746427"/>
              <a:ext cx="712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响应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263FBAA8-8231-9F86-7707-4E4DAE6C95F1}"/>
              </a:ext>
            </a:extLst>
          </p:cNvPr>
          <p:cNvSpPr txBox="1"/>
          <p:nvPr/>
        </p:nvSpPr>
        <p:spPr>
          <a:xfrm>
            <a:off x="8518798" y="2699470"/>
            <a:ext cx="127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开发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FD40E375-2AA8-9BFF-9A6F-8BA2001EA7E9}"/>
              </a:ext>
            </a:extLst>
          </p:cNvPr>
          <p:cNvSpPr txBox="1"/>
          <p:nvPr/>
        </p:nvSpPr>
        <p:spPr>
          <a:xfrm>
            <a:off x="3209726" y="2438906"/>
            <a:ext cx="127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开发</a:t>
            </a:r>
          </a:p>
        </p:txBody>
      </p:sp>
      <p:sp>
        <p:nvSpPr>
          <p:cNvPr id="36" name="矩形: 对角圆角 26">
            <a:extLst>
              <a:ext uri="{FF2B5EF4-FFF2-40B4-BE49-F238E27FC236}">
                <a16:creationId xmlns:a16="http://schemas.microsoft.com/office/drawing/2014/main" xmlns="" id="{1DC45751-8335-6012-D46F-8FCA417F4FFF}"/>
              </a:ext>
            </a:extLst>
          </p:cNvPr>
          <p:cNvSpPr/>
          <p:nvPr/>
        </p:nvSpPr>
        <p:spPr>
          <a:xfrm>
            <a:off x="5203041" y="1247533"/>
            <a:ext cx="1637042" cy="546935"/>
          </a:xfrm>
          <a:prstGeom prst="round2DiagRect">
            <a:avLst/>
          </a:prstGeom>
          <a:solidFill>
            <a:srgbClr val="FFD1D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原型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需求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1A664917-48D9-329B-1A5F-C33BA1E2F1BC}"/>
              </a:ext>
            </a:extLst>
          </p:cNvPr>
          <p:cNvCxnSpPr>
            <a:cxnSpLocks/>
            <a:stCxn id="36" idx="1"/>
            <a:endCxn id="25" idx="0"/>
          </p:cNvCxnSpPr>
          <p:nvPr/>
        </p:nvCxnSpPr>
        <p:spPr>
          <a:xfrm flipH="1">
            <a:off x="6020931" y="1794468"/>
            <a:ext cx="631" cy="28529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思想气泡: 云 28">
            <a:extLst>
              <a:ext uri="{FF2B5EF4-FFF2-40B4-BE49-F238E27FC236}">
                <a16:creationId xmlns:a16="http://schemas.microsoft.com/office/drawing/2014/main" xmlns="" id="{34F84731-CA64-4CCD-6814-7F120BC1012D}"/>
              </a:ext>
            </a:extLst>
          </p:cNvPr>
          <p:cNvSpPr/>
          <p:nvPr/>
        </p:nvSpPr>
        <p:spPr>
          <a:xfrm>
            <a:off x="6998808" y="1553284"/>
            <a:ext cx="1545118" cy="444947"/>
          </a:xfrm>
          <a:prstGeom prst="cloudCallout">
            <a:avLst>
              <a:gd name="adj1" fmla="val -96087"/>
              <a:gd name="adj2" fmla="val 81023"/>
            </a:avLst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在线文档</a:t>
            </a:r>
            <a:endParaRPr lang="en-US" altLang="zh-CN" sz="16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思想气泡: 云 29">
            <a:extLst>
              <a:ext uri="{FF2B5EF4-FFF2-40B4-BE49-F238E27FC236}">
                <a16:creationId xmlns:a16="http://schemas.microsoft.com/office/drawing/2014/main" xmlns="" id="{40D11B50-8260-AD3A-B4DC-5C786DBEA31F}"/>
              </a:ext>
            </a:extLst>
          </p:cNvPr>
          <p:cNvSpPr/>
          <p:nvPr/>
        </p:nvSpPr>
        <p:spPr>
          <a:xfrm>
            <a:off x="6998808" y="2112447"/>
            <a:ext cx="1545118" cy="444947"/>
          </a:xfrm>
          <a:prstGeom prst="cloudCallout">
            <a:avLst>
              <a:gd name="adj1" fmla="val -106386"/>
              <a:gd name="adj2" fmla="val -14576"/>
            </a:avLst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离线文档</a:t>
            </a:r>
            <a:endParaRPr lang="en-US" altLang="zh-CN" sz="1600" b="1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流程图: 文档 44">
            <a:extLst>
              <a:ext uri="{FF2B5EF4-FFF2-40B4-BE49-F238E27FC236}">
                <a16:creationId xmlns:a16="http://schemas.microsoft.com/office/drawing/2014/main" xmlns="" id="{FE3B4CB4-80AC-8255-4D5C-61CE2AFCD647}"/>
              </a:ext>
            </a:extLst>
          </p:cNvPr>
          <p:cNvSpPr/>
          <p:nvPr/>
        </p:nvSpPr>
        <p:spPr>
          <a:xfrm>
            <a:off x="1128335" y="5152664"/>
            <a:ext cx="1310054" cy="844061"/>
          </a:xfrm>
          <a:prstGeom prst="flowChartDocument">
            <a:avLst/>
          </a:prstGeom>
          <a:solidFill>
            <a:srgbClr val="A4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需求分析</a:t>
            </a:r>
          </a:p>
        </p:txBody>
      </p:sp>
      <p:sp>
        <p:nvSpPr>
          <p:cNvPr id="46" name="流程图: 文档 45">
            <a:extLst>
              <a:ext uri="{FF2B5EF4-FFF2-40B4-BE49-F238E27FC236}">
                <a16:creationId xmlns:a16="http://schemas.microsoft.com/office/drawing/2014/main" xmlns="" id="{8C3F3BCF-D3E5-DEC5-8045-1691527E6C67}"/>
              </a:ext>
            </a:extLst>
          </p:cNvPr>
          <p:cNvSpPr/>
          <p:nvPr/>
        </p:nvSpPr>
        <p:spPr>
          <a:xfrm>
            <a:off x="3226215" y="5152663"/>
            <a:ext cx="1310054" cy="844061"/>
          </a:xfrm>
          <a:prstGeom prst="flowChartDocument">
            <a:avLst/>
          </a:prstGeom>
          <a:solidFill>
            <a:srgbClr val="A4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接口定义</a:t>
            </a:r>
            <a:endParaRPr lang="en-US" altLang="zh-CN" sz="1600" dirty="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05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(API</a:t>
            </a:r>
            <a:r>
              <a:rPr lang="zh-CN" altLang="en-US" sz="105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  <a:r>
              <a:rPr lang="en-US" altLang="zh-CN" sz="105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050" dirty="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流程图: 文档 46">
            <a:extLst>
              <a:ext uri="{FF2B5EF4-FFF2-40B4-BE49-F238E27FC236}">
                <a16:creationId xmlns:a16="http://schemas.microsoft.com/office/drawing/2014/main" xmlns="" id="{E8883EA2-B204-74FA-3FB7-8147F4CE6054}"/>
              </a:ext>
            </a:extLst>
          </p:cNvPr>
          <p:cNvSpPr/>
          <p:nvPr/>
        </p:nvSpPr>
        <p:spPr>
          <a:xfrm>
            <a:off x="5324094" y="5152662"/>
            <a:ext cx="1578463" cy="844061"/>
          </a:xfrm>
          <a:prstGeom prst="flowChartDocument">
            <a:avLst/>
          </a:prstGeom>
          <a:solidFill>
            <a:srgbClr val="A4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前后端并行开发</a:t>
            </a:r>
            <a:endParaRPr lang="en-US" altLang="zh-CN" sz="1600" dirty="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05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05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遵守规范</a:t>
            </a:r>
            <a:r>
              <a:rPr lang="en-US" altLang="zh-CN" sz="105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050" dirty="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8" name="流程图: 文档 47">
            <a:extLst>
              <a:ext uri="{FF2B5EF4-FFF2-40B4-BE49-F238E27FC236}">
                <a16:creationId xmlns:a16="http://schemas.microsoft.com/office/drawing/2014/main" xmlns="" id="{F3C9EADA-551E-2DE2-383F-37E8279C9719}"/>
              </a:ext>
            </a:extLst>
          </p:cNvPr>
          <p:cNvSpPr/>
          <p:nvPr/>
        </p:nvSpPr>
        <p:spPr>
          <a:xfrm>
            <a:off x="7773260" y="5152661"/>
            <a:ext cx="1310054" cy="844061"/>
          </a:xfrm>
          <a:prstGeom prst="flowChartDocument">
            <a:avLst/>
          </a:prstGeom>
          <a:solidFill>
            <a:srgbClr val="A4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</a:t>
            </a:r>
            <a:endParaRPr lang="en-US" altLang="zh-CN" sz="160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05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05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前端、后端</a:t>
            </a:r>
            <a:r>
              <a:rPr lang="en-US" altLang="zh-CN" sz="105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05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9" name="流程图: 文档 48">
            <a:extLst>
              <a:ext uri="{FF2B5EF4-FFF2-40B4-BE49-F238E27FC236}">
                <a16:creationId xmlns:a16="http://schemas.microsoft.com/office/drawing/2014/main" xmlns="" id="{696741D5-3DDE-F632-BCED-56EECB0FD590}"/>
              </a:ext>
            </a:extLst>
          </p:cNvPr>
          <p:cNvSpPr/>
          <p:nvPr/>
        </p:nvSpPr>
        <p:spPr>
          <a:xfrm>
            <a:off x="9875914" y="5152660"/>
            <a:ext cx="1443397" cy="844061"/>
          </a:xfrm>
          <a:prstGeom prst="flowChartDocument">
            <a:avLst/>
          </a:prstGeom>
          <a:solidFill>
            <a:srgbClr val="A4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前后端联调测试</a:t>
            </a:r>
          </a:p>
        </p:txBody>
      </p:sp>
      <p:sp>
        <p:nvSpPr>
          <p:cNvPr id="50" name="箭头: 虚尾 37">
            <a:extLst>
              <a:ext uri="{FF2B5EF4-FFF2-40B4-BE49-F238E27FC236}">
                <a16:creationId xmlns:a16="http://schemas.microsoft.com/office/drawing/2014/main" xmlns="" id="{1090E94B-D58D-EF7F-2AC9-98258D34030B}"/>
              </a:ext>
            </a:extLst>
          </p:cNvPr>
          <p:cNvSpPr/>
          <p:nvPr/>
        </p:nvSpPr>
        <p:spPr>
          <a:xfrm>
            <a:off x="2552915" y="5381259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51" name="箭头: 虚尾 38">
            <a:extLst>
              <a:ext uri="{FF2B5EF4-FFF2-40B4-BE49-F238E27FC236}">
                <a16:creationId xmlns:a16="http://schemas.microsoft.com/office/drawing/2014/main" xmlns="" id="{B0ABEE7A-B591-70AF-8792-D0CB288406A3}"/>
              </a:ext>
            </a:extLst>
          </p:cNvPr>
          <p:cNvSpPr/>
          <p:nvPr/>
        </p:nvSpPr>
        <p:spPr>
          <a:xfrm>
            <a:off x="4650795" y="5381259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52" name="箭头: 虚尾 39">
            <a:extLst>
              <a:ext uri="{FF2B5EF4-FFF2-40B4-BE49-F238E27FC236}">
                <a16:creationId xmlns:a16="http://schemas.microsoft.com/office/drawing/2014/main" xmlns="" id="{7B65FD04-D937-4A43-2750-53F39A0757DF}"/>
              </a:ext>
            </a:extLst>
          </p:cNvPr>
          <p:cNvSpPr/>
          <p:nvPr/>
        </p:nvSpPr>
        <p:spPr>
          <a:xfrm>
            <a:off x="7113271" y="5381259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53" name="箭头: 虚尾 40">
            <a:extLst>
              <a:ext uri="{FF2B5EF4-FFF2-40B4-BE49-F238E27FC236}">
                <a16:creationId xmlns:a16="http://schemas.microsoft.com/office/drawing/2014/main" xmlns="" id="{90F83F4A-C6C7-F9BE-66B4-F8E8230A6ECB}"/>
              </a:ext>
            </a:extLst>
          </p:cNvPr>
          <p:cNvSpPr/>
          <p:nvPr/>
        </p:nvSpPr>
        <p:spPr>
          <a:xfrm>
            <a:off x="9196043" y="5381259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87375" y="6147312"/>
            <a:ext cx="3894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接口文档示例：资料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接口文档示例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32515" y="1580098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（文档管理平台）</a:t>
            </a:r>
          </a:p>
        </p:txBody>
      </p:sp>
      <p:sp>
        <p:nvSpPr>
          <p:cNvPr id="40" name="矩形 39"/>
          <p:cNvSpPr/>
          <p:nvPr/>
        </p:nvSpPr>
        <p:spPr>
          <a:xfrm>
            <a:off x="8455318" y="2087140"/>
            <a:ext cx="2117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md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0745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/>
      <p:bldP spid="35" grpId="0"/>
      <p:bldP spid="36" grpId="0" animBg="1"/>
      <p:bldP spid="38" grpId="0" animBg="1"/>
      <p:bldP spid="39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4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接口文档管理平台 </a:t>
            </a:r>
            <a:r>
              <a:rPr lang="en-US" altLang="zh-CN" dirty="0" smtClean="0"/>
              <a:t>- Apifox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8876"/>
          <a:stretch/>
        </p:blipFill>
        <p:spPr>
          <a:xfrm>
            <a:off x="587375" y="1254035"/>
            <a:ext cx="10995025" cy="50023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9600" y="5996801"/>
            <a:ext cx="10995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Apifox</a:t>
            </a:r>
            <a:r>
              <a:rPr lang="zh-CN" altLang="en-US" sz="1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</a:t>
            </a:r>
            <a:r>
              <a:rPr lang="en-US" altLang="zh-CN" sz="1400" dirty="0">
                <a:solidFill>
                  <a:srgbClr val="0000FF"/>
                </a:solidFill>
              </a:rPr>
              <a:t>https://www.bilibili.com/video/BV1Jc41147xC/?spm_id_from=333.788&amp;vd_source=f9c2fa5c95ce8ce4a47836650f6242c3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" y="5706694"/>
            <a:ext cx="18462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https://apifox.com/</a:t>
            </a:r>
            <a:endParaRPr lang="zh-CN" altLang="en-US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59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前端工程化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8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引言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本章节拟解决的问题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50DC2A0-AF87-0638-5A3D-D9A00554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6" y="1352549"/>
            <a:ext cx="2152650" cy="3403153"/>
          </a:xfrm>
          <a:prstGeom prst="roundRect">
            <a:avLst>
              <a:gd name="adj" fmla="val 4466"/>
            </a:avLst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A495C8A-6C08-AFD7-31EB-706ADED4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6" y="4981576"/>
            <a:ext cx="10955948" cy="1256904"/>
          </a:xfrm>
          <a:prstGeom prst="roundRect">
            <a:avLst>
              <a:gd name="adj" fmla="val 5929"/>
            </a:avLst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  <a:outerShdw blurRad="50800" dist="38100" dir="16200000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3F34367-0152-51B1-BFB0-B7A906BE1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585" y="1236548"/>
            <a:ext cx="1775815" cy="3397028"/>
          </a:xfrm>
          <a:prstGeom prst="roundRect">
            <a:avLst>
              <a:gd name="adj" fmla="val 234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cxnSp>
        <p:nvCxnSpPr>
          <p:cNvPr id="8" name="肘形连接符 7"/>
          <p:cNvCxnSpPr/>
          <p:nvPr/>
        </p:nvCxnSpPr>
        <p:spPr>
          <a:xfrm rot="5400000">
            <a:off x="7559905" y="2734896"/>
            <a:ext cx="3042836" cy="1450525"/>
          </a:xfrm>
          <a:prstGeom prst="bentConnector3">
            <a:avLst>
              <a:gd name="adj1" fmla="val -191"/>
            </a:avLst>
          </a:prstGeom>
          <a:ln w="12700">
            <a:solidFill>
              <a:srgbClr val="0000FF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677024" y="1321767"/>
            <a:ext cx="31295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能够通过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Vue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表格数据的渲染展示</a:t>
            </a:r>
          </a:p>
        </p:txBody>
      </p:sp>
      <p:sp>
        <p:nvSpPr>
          <p:cNvPr id="18" name="矩形 17"/>
          <p:cNvSpPr/>
          <p:nvPr/>
        </p:nvSpPr>
        <p:spPr>
          <a:xfrm>
            <a:off x="2985839" y="1328512"/>
            <a:ext cx="3691185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ts val="672"/>
              </a:spcBef>
              <a:spcAft>
                <a:spcPct val="0"/>
              </a:spcAft>
              <a:buFontTx/>
              <a:buChar char="•"/>
            </a:pPr>
            <a:r>
              <a:rPr lang="zh-CN" altLang="en-US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能够完成 </a:t>
            </a:r>
            <a:r>
              <a:rPr lang="en-US" altLang="zh-CN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en-US" altLang="zh-CN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eaLnBrk="0" fontAlgn="base" hangingPunct="0">
              <a:spcBef>
                <a:spcPts val="672"/>
              </a:spcBef>
              <a:spcAft>
                <a:spcPct val="0"/>
              </a:spcAft>
              <a:buFontTx/>
              <a:buChar char="•"/>
            </a:pPr>
            <a:r>
              <a:rPr lang="zh-CN" altLang="en-US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但界面是 </a:t>
            </a:r>
            <a:r>
              <a:rPr lang="en-US" altLang="zh-CN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的堆砌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eaLnBrk="0" fontAlgn="base" hangingPunct="0">
              <a:spcBef>
                <a:spcPts val="672"/>
              </a:spcBef>
              <a:spcAft>
                <a:spcPct val="0"/>
              </a:spcAft>
              <a:buFontTx/>
              <a:buChar char="•"/>
            </a:pPr>
            <a:r>
              <a:rPr lang="zh-CN" altLang="en-US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界面也没有</a:t>
            </a: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美感</a:t>
            </a:r>
            <a:endParaRPr lang="en-US" altLang="zh-CN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16248" y="3404944"/>
            <a:ext cx="5152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ts val="672"/>
              </a:spcBef>
              <a:spcAft>
                <a:spcPct val="0"/>
              </a:spcAft>
              <a:buFontTx/>
              <a:buChar char="•"/>
            </a:pPr>
            <a:r>
              <a:rPr lang="zh-CN" altLang="en-US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zh-CN" altLang="en-US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表格中的数据都是在前端固定死的，应该从服务器端获取真实数据</a:t>
            </a:r>
            <a:endParaRPr lang="en-US" altLang="zh-CN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81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初学者眼中的前端开发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实际的前端开发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A0D0BC5-0100-69C1-C26A-887CA6C7B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5"/>
          <a:stretch/>
        </p:blipFill>
        <p:spPr>
          <a:xfrm>
            <a:off x="609601" y="1254036"/>
            <a:ext cx="7143750" cy="4859999"/>
          </a:xfrm>
          <a:prstGeom prst="roundRect">
            <a:avLst>
              <a:gd name="adj" fmla="val 2355"/>
            </a:avLst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72" y="1233828"/>
            <a:ext cx="3723003" cy="37867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8826526" y="6114035"/>
            <a:ext cx="18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实际的前端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 </a:t>
            </a:r>
          </a:p>
        </p:txBody>
      </p:sp>
      <p:sp>
        <p:nvSpPr>
          <p:cNvPr id="28" name="矩形 27"/>
          <p:cNvSpPr/>
          <p:nvPr/>
        </p:nvSpPr>
        <p:spPr>
          <a:xfrm>
            <a:off x="2902921" y="6114035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初学者眼中的前端开发 </a:t>
            </a:r>
          </a:p>
        </p:txBody>
      </p:sp>
      <p:sp>
        <p:nvSpPr>
          <p:cNvPr id="29" name="文本占位符 5">
            <a:extLst>
              <a:ext uri="{FF2B5EF4-FFF2-40B4-BE49-F238E27FC236}">
                <a16:creationId xmlns:a16="http://schemas.microsoft.com/office/drawing/2014/main" xmlns="" id="{44CF2311-7C34-04B3-8622-D3F0B21759F6}"/>
              </a:ext>
            </a:extLst>
          </p:cNvPr>
          <p:cNvSpPr txBox="1">
            <a:spLocks/>
          </p:cNvSpPr>
          <p:nvPr/>
        </p:nvSpPr>
        <p:spPr bwMode="auto">
          <a:xfrm>
            <a:off x="7858536" y="5086221"/>
            <a:ext cx="3723864" cy="858896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前端工程化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是指在企业级的前端项目开发中，把前端开发所需的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工具、技术、流程、经验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等进行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规范化、标准化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93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8" grpId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环境准备 </a:t>
            </a:r>
            <a:r>
              <a:rPr lang="en-US" altLang="zh-CN" dirty="0" smtClean="0"/>
              <a:t>– Vue</a:t>
            </a:r>
            <a:r>
              <a:rPr lang="zh-CN" altLang="en-US" dirty="0" smtClean="0"/>
              <a:t>脚手架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600075" y="1243012"/>
            <a:ext cx="10982325" cy="500221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对角圆角 2">
            <a:extLst>
              <a:ext uri="{FF2B5EF4-FFF2-40B4-BE49-F238E27FC236}">
                <a16:creationId xmlns:a16="http://schemas.microsoft.com/office/drawing/2014/main" xmlns="" id="{4D0389AB-C78B-CCE2-EA56-444D6E612B2E}"/>
              </a:ext>
            </a:extLst>
          </p:cNvPr>
          <p:cNvSpPr/>
          <p:nvPr/>
        </p:nvSpPr>
        <p:spPr>
          <a:xfrm>
            <a:off x="595313" y="1240632"/>
            <a:ext cx="2005012" cy="370599"/>
          </a:xfrm>
          <a:prstGeom prst="round2DiagRect">
            <a:avLst>
              <a:gd name="adj1" fmla="val 22684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36000" bIns="72000" rtlCol="0" anchor="ctr"/>
          <a:lstStyle/>
          <a:p>
            <a:pPr defTabSz="360000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        </a:t>
            </a:r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Vue-cli</a:t>
            </a:r>
            <a:endParaRPr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7" name="内容占位符 3"/>
          <p:cNvSpPr txBox="1">
            <a:spLocks/>
          </p:cNvSpPr>
          <p:nvPr/>
        </p:nvSpPr>
        <p:spPr bwMode="auto">
          <a:xfrm>
            <a:off x="608162" y="1749225"/>
            <a:ext cx="10974238" cy="449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kern="0" dirty="0"/>
              <a:t>介绍： </a:t>
            </a:r>
            <a:r>
              <a:rPr lang="en-US" altLang="zh-CN" sz="2000" kern="0" dirty="0" smtClean="0"/>
              <a:t>Vue-cli</a:t>
            </a:r>
            <a:r>
              <a:rPr lang="zh-CN" altLang="en-US" sz="2000" kern="0" dirty="0" smtClean="0"/>
              <a:t>（</a:t>
            </a:r>
            <a:r>
              <a:rPr lang="en-US" altLang="zh-CN" sz="2000" kern="0" dirty="0"/>
              <a:t>command line interface</a:t>
            </a:r>
            <a:r>
              <a:rPr lang="zh-CN" altLang="en-US" sz="2000" kern="0" dirty="0" smtClean="0"/>
              <a:t>）</a:t>
            </a:r>
            <a:r>
              <a:rPr lang="en-US" altLang="zh-CN" sz="2000" kern="0" dirty="0" smtClean="0"/>
              <a:t> </a:t>
            </a:r>
            <a:r>
              <a:rPr lang="zh-CN" altLang="en-US" sz="2000" kern="0" dirty="0" smtClean="0"/>
              <a:t>是 </a:t>
            </a:r>
            <a:r>
              <a:rPr lang="en-US" altLang="zh-CN" sz="2000" kern="0" dirty="0" smtClean="0"/>
              <a:t>Vue </a:t>
            </a:r>
            <a:r>
              <a:rPr lang="zh-CN" altLang="en-US" sz="2000" kern="0" dirty="0" smtClean="0"/>
              <a:t>官方</a:t>
            </a:r>
            <a:r>
              <a:rPr lang="zh-CN" altLang="en-US" sz="2000" kern="0" dirty="0"/>
              <a:t>提供的一个</a:t>
            </a:r>
            <a:r>
              <a:rPr lang="zh-CN" altLang="en-US" sz="2000" kern="0" dirty="0">
                <a:solidFill>
                  <a:srgbClr val="0000FF"/>
                </a:solidFill>
              </a:rPr>
              <a:t>脚手架</a:t>
            </a:r>
            <a:r>
              <a:rPr lang="zh-CN" altLang="en-US" sz="2000" kern="0" dirty="0"/>
              <a:t>，用于</a:t>
            </a:r>
            <a:r>
              <a:rPr lang="zh-CN" altLang="en-US" sz="2000" kern="0" dirty="0">
                <a:solidFill>
                  <a:srgbClr val="0000FF"/>
                </a:solidFill>
              </a:rPr>
              <a:t>快速生成一个 </a:t>
            </a:r>
            <a:r>
              <a:rPr lang="en-US" altLang="zh-CN" sz="2000" kern="0" dirty="0">
                <a:solidFill>
                  <a:srgbClr val="0000FF"/>
                </a:solidFill>
              </a:rPr>
              <a:t>Vue </a:t>
            </a:r>
            <a:r>
              <a:rPr lang="zh-CN" altLang="en-US" sz="2000" kern="0" dirty="0">
                <a:solidFill>
                  <a:srgbClr val="0000FF"/>
                </a:solidFill>
              </a:rPr>
              <a:t>的项目模板</a:t>
            </a:r>
            <a:r>
              <a:rPr lang="zh-CN" altLang="en-US" sz="2000" kern="0" dirty="0" smtClean="0"/>
              <a:t>。</a:t>
            </a:r>
            <a:endParaRPr lang="en-US" altLang="zh-CN" sz="2000" kern="0" dirty="0" smtClean="0"/>
          </a:p>
          <a:p>
            <a:pPr lvl="1">
              <a:lnSpc>
                <a:spcPct val="120000"/>
              </a:lnSpc>
            </a:pPr>
            <a:r>
              <a:rPr lang="zh-CN" altLang="en-US" sz="1800" kern="0" dirty="0" smtClean="0"/>
              <a:t>通俗</a:t>
            </a:r>
            <a:r>
              <a:rPr lang="zh-CN" altLang="en-US" sz="1800" kern="0" dirty="0"/>
              <a:t>点说</a:t>
            </a:r>
            <a:r>
              <a:rPr lang="zh-CN" altLang="en-US" sz="1800" kern="0" dirty="0" smtClean="0"/>
              <a:t>就是 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代码生成器</a:t>
            </a:r>
            <a:r>
              <a:rPr lang="zh-CN" altLang="en-US" sz="1800" kern="0" dirty="0"/>
              <a:t>，可以快速生成一套</a:t>
            </a:r>
            <a:r>
              <a:rPr lang="zh-CN" altLang="en-US" sz="1800" kern="0" dirty="0" smtClean="0"/>
              <a:t>基于 </a:t>
            </a:r>
            <a:r>
              <a:rPr lang="en-US" altLang="zh-CN" sz="1800" kern="0" dirty="0" err="1" smtClean="0"/>
              <a:t>Vue</a:t>
            </a:r>
            <a:r>
              <a:rPr lang="en-US" altLang="zh-CN" sz="1800" kern="0" dirty="0" smtClean="0"/>
              <a:t> </a:t>
            </a:r>
            <a:r>
              <a:rPr lang="zh-CN" altLang="en-US" sz="1800" kern="0" dirty="0" smtClean="0"/>
              <a:t>完整</a:t>
            </a:r>
            <a:r>
              <a:rPr lang="zh-CN" altLang="en-US" sz="1800" kern="0" dirty="0"/>
              <a:t>的前端框架，单独编译，单独部署。可以再集成各种第三方插件，扩展出更多的</a:t>
            </a:r>
            <a:r>
              <a:rPr lang="zh-CN" altLang="en-US" sz="1800" kern="0" dirty="0" smtClean="0"/>
              <a:t>功能 ；</a:t>
            </a:r>
            <a:endParaRPr lang="en-US" altLang="zh-CN" sz="1800" kern="0" dirty="0" smtClean="0"/>
          </a:p>
          <a:p>
            <a:pPr lvl="1"/>
            <a:r>
              <a:rPr lang="en-US" altLang="zh-CN" sz="1800" kern="0" dirty="0" err="1" smtClean="0">
                <a:solidFill>
                  <a:srgbClr val="0000FF"/>
                </a:solidFill>
              </a:rPr>
              <a:t>Vue</a:t>
            </a:r>
            <a:r>
              <a:rPr lang="en-US" altLang="zh-CN" sz="1800" kern="0" dirty="0" smtClean="0">
                <a:solidFill>
                  <a:srgbClr val="0000FF"/>
                </a:solidFill>
              </a:rPr>
              <a:t>-cli = </a:t>
            </a:r>
            <a:r>
              <a:rPr lang="en-US" altLang="zh-CN" sz="1800" kern="0" dirty="0" err="1" smtClean="0">
                <a:solidFill>
                  <a:srgbClr val="0000FF"/>
                </a:solidFill>
              </a:rPr>
              <a:t>Vue</a:t>
            </a:r>
            <a:r>
              <a:rPr lang="en-US" altLang="zh-CN" sz="1800" kern="0" dirty="0" smtClean="0">
                <a:solidFill>
                  <a:srgbClr val="0000FF"/>
                </a:solidFill>
              </a:rPr>
              <a:t> + 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一堆 </a:t>
            </a:r>
            <a:r>
              <a:rPr lang="en-US" altLang="zh-CN" sz="1800" kern="0" dirty="0" err="1">
                <a:solidFill>
                  <a:srgbClr val="0000FF"/>
                </a:solidFill>
              </a:rPr>
              <a:t>js</a:t>
            </a:r>
            <a:r>
              <a:rPr lang="en-US" altLang="zh-CN" sz="1800" kern="0" dirty="0" smtClean="0">
                <a:solidFill>
                  <a:srgbClr val="0000FF"/>
                </a:solidFill>
              </a:rPr>
              <a:t> 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插件</a:t>
            </a:r>
            <a:endParaRPr lang="en-US" altLang="zh-CN" sz="1800" kern="0" dirty="0" smtClean="0">
              <a:solidFill>
                <a:srgbClr val="0000FF"/>
              </a:solidFill>
            </a:endParaRPr>
          </a:p>
          <a:p>
            <a:pPr lvl="1"/>
            <a:endParaRPr lang="en-US" altLang="zh-CN" sz="1800" kern="0" dirty="0">
              <a:solidFill>
                <a:srgbClr val="0000FF"/>
              </a:solidFill>
            </a:endParaRPr>
          </a:p>
          <a:p>
            <a:pPr lvl="1"/>
            <a:endParaRPr lang="zh-CN" altLang="en-US" sz="2400" kern="0" dirty="0">
              <a:solidFill>
                <a:srgbClr val="0000FF"/>
              </a:solidFill>
            </a:endParaRPr>
          </a:p>
          <a:p>
            <a:r>
              <a:rPr lang="en-US" altLang="zh-CN" sz="2000" kern="0" dirty="0" smtClean="0"/>
              <a:t>Vue-cli </a:t>
            </a:r>
            <a:r>
              <a:rPr lang="zh-CN" altLang="en-US" sz="2000" kern="0" dirty="0" smtClean="0"/>
              <a:t>提供</a:t>
            </a:r>
            <a:r>
              <a:rPr lang="zh-CN" altLang="en-US" sz="2000" kern="0" dirty="0"/>
              <a:t>了如下功能：</a:t>
            </a:r>
          </a:p>
          <a:p>
            <a:pPr lvl="1"/>
            <a:r>
              <a:rPr lang="zh-CN" altLang="en-US" sz="1800" kern="0" dirty="0">
                <a:solidFill>
                  <a:srgbClr val="0000FF"/>
                </a:solidFill>
              </a:rPr>
              <a:t>统一的目录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结构，本地调试，热部署，单元测试，集成</a:t>
            </a:r>
            <a:r>
              <a:rPr lang="zh-CN" altLang="en-US" sz="1800" kern="0" dirty="0">
                <a:solidFill>
                  <a:srgbClr val="0000FF"/>
                </a:solidFill>
              </a:rPr>
              <a:t>打包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上线</a:t>
            </a:r>
            <a:endParaRPr lang="en-US" altLang="zh-CN" sz="1800" kern="0" dirty="0" smtClean="0">
              <a:solidFill>
                <a:srgbClr val="0000FF"/>
              </a:solidFill>
            </a:endParaRPr>
          </a:p>
          <a:p>
            <a:pPr lvl="1"/>
            <a:endParaRPr lang="zh-CN" altLang="en-US" sz="1800" kern="0" dirty="0"/>
          </a:p>
          <a:p>
            <a:r>
              <a:rPr lang="zh-CN" altLang="en-US" sz="2000" kern="0" dirty="0"/>
              <a:t>依赖环境：</a:t>
            </a:r>
            <a:r>
              <a:rPr lang="en-US" altLang="zh-CN" sz="2000" kern="0" dirty="0" err="1"/>
              <a:t>NodeJS</a:t>
            </a:r>
            <a:r>
              <a:rPr lang="en-US" altLang="zh-CN" sz="2000" kern="0" dirty="0"/>
              <a:t> </a:t>
            </a:r>
          </a:p>
          <a:p>
            <a:endParaRPr lang="zh-CN" altLang="en-US" sz="1600" kern="0" dirty="0"/>
          </a:p>
        </p:txBody>
      </p:sp>
      <p:sp>
        <p:nvSpPr>
          <p:cNvPr id="9" name="Shape 2375">
            <a:extLst>
              <a:ext uri="{FF2B5EF4-FFF2-40B4-BE49-F238E27FC236}">
                <a16:creationId xmlns:a16="http://schemas.microsoft.com/office/drawing/2014/main" xmlns="" id="{79848500-A51F-2C32-1CC0-AA98825B684C}"/>
              </a:ext>
            </a:extLst>
          </p:cNvPr>
          <p:cNvSpPr/>
          <p:nvPr/>
        </p:nvSpPr>
        <p:spPr>
          <a:xfrm>
            <a:off x="752885" y="1280772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8575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环境</a:t>
            </a:r>
            <a:r>
              <a:rPr lang="zh-CN" altLang="en-US" dirty="0" smtClean="0"/>
              <a:t>准备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下载、安装 </a:t>
            </a:r>
            <a:r>
              <a:rPr lang="en-US" altLang="zh-CN" dirty="0" smtClean="0"/>
              <a:t>Node.js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① 安装</a:t>
            </a:r>
            <a:r>
              <a:rPr lang="en-US" altLang="zh-CN" sz="2000" dirty="0" err="1" smtClean="0"/>
              <a:t>NodeJS</a:t>
            </a:r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  <p:pic>
        <p:nvPicPr>
          <p:cNvPr id="6" name="图片 5">
            <a:hlinkClick r:id="rId2" action="ppaction://hlinkfile"/>
            <a:extLst>
              <a:ext uri="{FF2B5EF4-FFF2-40B4-BE49-F238E27FC236}">
                <a16:creationId xmlns="" xmlns:a16="http://schemas.microsoft.com/office/drawing/2014/main" id="{76EC4627-E3E9-AD52-FD1B-BA32AC7A9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"/>
          <a:stretch/>
        </p:blipFill>
        <p:spPr>
          <a:xfrm>
            <a:off x="10172503" y="3480772"/>
            <a:ext cx="1409897" cy="1843498"/>
          </a:xfrm>
          <a:prstGeom prst="rect">
            <a:avLst/>
          </a:prstGeom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8" name="矩形 7"/>
          <p:cNvSpPr/>
          <p:nvPr/>
        </p:nvSpPr>
        <p:spPr>
          <a:xfrm>
            <a:off x="9701366" y="5549875"/>
            <a:ext cx="2249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安装文档</a:t>
            </a:r>
          </a:p>
        </p:txBody>
      </p:sp>
      <p:sp>
        <p:nvSpPr>
          <p:cNvPr id="9" name="矩形 8"/>
          <p:cNvSpPr/>
          <p:nvPr/>
        </p:nvSpPr>
        <p:spPr>
          <a:xfrm>
            <a:off x="7657537" y="1246850"/>
            <a:ext cx="429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ts val="672"/>
              </a:spcBef>
              <a:spcAft>
                <a:spcPct val="0"/>
              </a:spcAft>
            </a:pPr>
            <a:r>
              <a:rPr lang="zh-CN" altLang="en-US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</a:t>
            </a:r>
            <a:r>
              <a:rPr lang="zh-CN" altLang="en-US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 </a:t>
            </a:r>
            <a:r>
              <a:rPr lang="en-US" altLang="zh-CN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://www.nodejs.com.cn/</a:t>
            </a:r>
            <a:endParaRPr lang="zh-CN" altLang="en-US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22" y="1623367"/>
            <a:ext cx="7026478" cy="35006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7375" y="5398357"/>
            <a:ext cx="9113991" cy="766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72"/>
              </a:spcBef>
              <a:spcAft>
                <a:spcPct val="0"/>
              </a:spcAft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 配置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全局安装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路径。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eaLnBrk="0" fontAlgn="base" hangingPunct="0">
              <a:spcBef>
                <a:spcPts val="672"/>
              </a:spcBef>
              <a:spcAft>
                <a:spcPct val="0"/>
              </a:spcAft>
              <a:buChar char="–"/>
            </a:pP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Node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Package Manager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包管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理和分发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88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环境</a:t>
            </a:r>
            <a:r>
              <a:rPr lang="zh-CN" altLang="en-US" dirty="0" smtClean="0"/>
              <a:t>准备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安装 </a:t>
            </a:r>
            <a:r>
              <a:rPr lang="en-US" altLang="zh-CN" dirty="0" smtClean="0"/>
              <a:t>Vue </a:t>
            </a:r>
            <a:r>
              <a:rPr lang="zh-CN" altLang="en-US" dirty="0" smtClean="0"/>
              <a:t>脚手架 </a:t>
            </a:r>
            <a:r>
              <a:rPr lang="en-US" altLang="zh-CN" dirty="0" smtClean="0"/>
              <a:t>vue-cli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③ 安装 </a:t>
            </a:r>
            <a:r>
              <a:rPr lang="en-US" altLang="zh-CN" sz="2000" dirty="0"/>
              <a:t>vue-cli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dirty="0" smtClean="0"/>
              <a:t>安装完毕后，运行 </a:t>
            </a:r>
            <a:r>
              <a:rPr lang="en-US" altLang="zh-CN" sz="2000" dirty="0" smtClean="0"/>
              <a:t>vue 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--</a:t>
            </a:r>
            <a:r>
              <a:rPr lang="en-US" altLang="zh-CN" sz="2000" dirty="0" smtClean="0"/>
              <a:t>version </a:t>
            </a:r>
            <a:r>
              <a:rPr lang="zh-CN" altLang="en-US" sz="2000" dirty="0" smtClean="0"/>
              <a:t>查看脚手架版本：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5" name="!!矩形: 圆角 7">
            <a:extLst>
              <a:ext uri="{FF2B5EF4-FFF2-40B4-BE49-F238E27FC236}">
                <a16:creationId xmlns="" xmlns:a16="http://schemas.microsoft.com/office/drawing/2014/main" id="{FDD926BB-3F28-24F9-88A5-87D89D8F7D08}"/>
              </a:ext>
            </a:extLst>
          </p:cNvPr>
          <p:cNvSpPr/>
          <p:nvPr/>
        </p:nvSpPr>
        <p:spPr>
          <a:xfrm>
            <a:off x="1019175" y="1809156"/>
            <a:ext cx="10563225" cy="353669"/>
          </a:xfrm>
          <a:prstGeom prst="roundRect">
            <a:avLst>
              <a:gd name="adj" fmla="val 8280"/>
            </a:avLst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zh-CN" altLang="en-US" sz="2000" dirty="0">
                <a:solidFill>
                  <a:srgbClr val="0000FF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" panose="00020600040101010101" pitchFamily="18" charset="-122"/>
              </a:rPr>
              <a:t>npm install -g @vue/cli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3172635"/>
            <a:ext cx="7375738" cy="201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en-US" altLang="zh-CN" dirty="0" smtClean="0"/>
              <a:t>Vue </a:t>
            </a:r>
            <a:r>
              <a:rPr lang="zh-CN" altLang="en-US" dirty="0" smtClean="0"/>
              <a:t>项目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两种创建方式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用</a:t>
            </a:r>
            <a:r>
              <a:rPr lang="zh-CN" altLang="en-US" sz="2000" dirty="0" smtClean="0"/>
              <a:t>命令行方式创建 </a:t>
            </a:r>
            <a:r>
              <a:rPr lang="en-US" altLang="zh-CN" sz="2000" dirty="0" smtClean="0"/>
              <a:t>Vue </a:t>
            </a:r>
            <a:r>
              <a:rPr lang="zh-CN" altLang="en-US" sz="2000" dirty="0" smtClean="0"/>
              <a:t>项目：</a:t>
            </a:r>
            <a:endParaRPr lang="en-US" altLang="zh-CN" sz="2000" dirty="0" smtClean="0"/>
          </a:p>
          <a:p>
            <a:pPr marL="457200" indent="-457200">
              <a:buFont typeface="+mj-ea"/>
              <a:buAutoNum type="circleNumDbPlain"/>
            </a:pPr>
            <a:endParaRPr lang="en-US" altLang="zh-CN" sz="2000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/>
              <a:t>图形化界面中创建 </a:t>
            </a:r>
            <a:r>
              <a:rPr lang="en-US" altLang="zh-CN" sz="2000" dirty="0" smtClean="0"/>
              <a:t>Vue </a:t>
            </a:r>
            <a:r>
              <a:rPr lang="zh-CN" altLang="en-US" sz="2000" dirty="0" smtClean="0"/>
              <a:t>项目：在 </a:t>
            </a:r>
            <a:r>
              <a:rPr lang="en-US" altLang="zh-CN" sz="2000" dirty="0" err="1" smtClean="0"/>
              <a:t>cmd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窗口中输入命令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5" name="!!矩形: 圆角 7">
            <a:extLst>
              <a:ext uri="{FF2B5EF4-FFF2-40B4-BE49-F238E27FC236}">
                <a16:creationId xmlns="" xmlns:a16="http://schemas.microsoft.com/office/drawing/2014/main" id="{B5A2C88C-28F2-6833-E8F9-E5F63AB2C58C}"/>
              </a:ext>
            </a:extLst>
          </p:cNvPr>
          <p:cNvSpPr/>
          <p:nvPr/>
        </p:nvSpPr>
        <p:spPr>
          <a:xfrm>
            <a:off x="5230640" y="1265534"/>
            <a:ext cx="6173960" cy="353669"/>
          </a:xfrm>
          <a:prstGeom prst="roundRect">
            <a:avLst>
              <a:gd name="adj" fmla="val 8280"/>
            </a:avLst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E0EFE"/>
                </a:solidFill>
                <a:effectLst/>
                <a:latin typeface="Consolas" panose="020B0609020204030204" pitchFamily="49" charset="0"/>
                <a:ea typeface="var(--code-font-family)"/>
              </a:rPr>
              <a:t>vue create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var(--code-font-family)"/>
              </a:rPr>
              <a:t>vue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var(--code-font-family)"/>
              </a:rPr>
              <a:t>-project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var(--code-font-family)"/>
              </a:rPr>
              <a:t>01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!!矩形: 圆角 7">
            <a:extLst>
              <a:ext uri="{FF2B5EF4-FFF2-40B4-BE49-F238E27FC236}">
                <a16:creationId xmlns="" xmlns:a16="http://schemas.microsoft.com/office/drawing/2014/main" id="{F6D442AA-7769-38EB-4622-8160D77C199A}"/>
              </a:ext>
            </a:extLst>
          </p:cNvPr>
          <p:cNvSpPr/>
          <p:nvPr/>
        </p:nvSpPr>
        <p:spPr>
          <a:xfrm>
            <a:off x="8020050" y="2042578"/>
            <a:ext cx="3384550" cy="353669"/>
          </a:xfrm>
          <a:prstGeom prst="roundRect">
            <a:avLst>
              <a:gd name="adj" fmla="val 8280"/>
            </a:avLst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E0EFE"/>
                </a:solidFill>
                <a:effectLst/>
                <a:latin typeface="Consolas" panose="020B0609020204030204" pitchFamily="49" charset="0"/>
              </a:rPr>
              <a:t>vue </a:t>
            </a:r>
            <a:r>
              <a:rPr lang="en-US" altLang="zh-CN" sz="2000" dirty="0" err="1">
                <a:solidFill>
                  <a:srgbClr val="0E0EFE"/>
                </a:solidFill>
                <a:latin typeface="Consolas" panose="020B0609020204030204" pitchFamily="49" charset="0"/>
              </a:rPr>
              <a:t>ui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rgbClr val="0E0EF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EB0965F-513B-9013-9B02-1C9495BDB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" t="2646"/>
          <a:stretch/>
        </p:blipFill>
        <p:spPr>
          <a:xfrm>
            <a:off x="1037708" y="2819622"/>
            <a:ext cx="10698801" cy="3344147"/>
          </a:xfrm>
          <a:prstGeom prst="roundRect">
            <a:avLst>
              <a:gd name="adj" fmla="val 3786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</p:pic>
      <p:sp>
        <p:nvSpPr>
          <p:cNvPr id="8" name="文本框 7"/>
          <p:cNvSpPr txBox="1"/>
          <p:nvPr/>
        </p:nvSpPr>
        <p:spPr>
          <a:xfrm>
            <a:off x="1352550" y="4340564"/>
            <a:ext cx="6000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包管理器：</a:t>
            </a:r>
            <a:r>
              <a:rPr lang="en-US" altLang="zh-CN" sz="1600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暂时不用</a:t>
            </a:r>
            <a:endParaRPr lang="en-US" altLang="zh-CN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设：</a:t>
            </a:r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</a:t>
            </a:r>
            <a:endParaRPr lang="en-US" altLang="zh-CN" sz="16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增选：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Router</a:t>
            </a: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Vue.js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版本：</a:t>
            </a:r>
            <a:r>
              <a:rPr lang="en-US" altLang="zh-CN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2.x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（后续课程内容采用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element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，防止不兼容）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02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en-US" altLang="zh-CN" dirty="0" smtClean="0"/>
              <a:t>Vue </a:t>
            </a:r>
            <a:r>
              <a:rPr lang="zh-CN" altLang="en-US" dirty="0" smtClean="0"/>
              <a:t>项目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目录</a:t>
            </a:r>
            <a:r>
              <a:rPr lang="zh-CN" altLang="en-US" dirty="0"/>
              <a:t>结构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基于</a:t>
            </a:r>
            <a:r>
              <a:rPr lang="en-US" altLang="zh-CN" sz="2000" dirty="0"/>
              <a:t>Vue</a:t>
            </a:r>
            <a:r>
              <a:rPr lang="zh-CN" altLang="en-US" sz="2000" dirty="0"/>
              <a:t>脚手架创建出来的工程，有标准的目录结构，如下：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E4656C0-3CBE-65F0-B6C6-3EA28D87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66" y="1768240"/>
            <a:ext cx="3257550" cy="4371975"/>
          </a:xfrm>
          <a:prstGeom prst="roundRect">
            <a:avLst>
              <a:gd name="adj" fmla="val 2907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A106A0C0-51F1-D5EE-5D87-345747778930}"/>
              </a:ext>
            </a:extLst>
          </p:cNvPr>
          <p:cNvGrpSpPr/>
          <p:nvPr/>
        </p:nvGrpSpPr>
        <p:grpSpPr>
          <a:xfrm>
            <a:off x="1069600" y="2167135"/>
            <a:ext cx="5889534" cy="377139"/>
            <a:chOff x="1069600" y="2567185"/>
            <a:chExt cx="5889534" cy="377139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22E27CCF-D9DC-E514-1930-05F4CA15B744}"/>
                </a:ext>
              </a:extLst>
            </p:cNvPr>
            <p:cNvSpPr/>
            <p:nvPr/>
          </p:nvSpPr>
          <p:spPr>
            <a:xfrm>
              <a:off x="1069600" y="2567185"/>
              <a:ext cx="3275482" cy="370407"/>
            </a:xfrm>
            <a:prstGeom prst="rect">
              <a:avLst/>
            </a:prstGeom>
            <a:solidFill>
              <a:srgbClr val="FFC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E8B8F5D8-ED64-3D76-A217-569A7EC4A2F3}"/>
                </a:ext>
              </a:extLst>
            </p:cNvPr>
            <p:cNvSpPr txBox="1"/>
            <p:nvPr/>
          </p:nvSpPr>
          <p:spPr>
            <a:xfrm>
              <a:off x="3594566" y="2573917"/>
              <a:ext cx="3364568" cy="370407"/>
            </a:xfrm>
            <a:prstGeom prst="rect">
              <a:avLst/>
            </a:prstGeom>
            <a:solidFill>
              <a:srgbClr val="FFEFBF"/>
            </a:solidFill>
          </p:spPr>
          <p:txBody>
            <a:bodyPr wrap="square" tIns="90000" bIns="90000" rtlCol="0">
              <a:no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b="0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sz="1600" dirty="0"/>
                <a:t>整个项目的依赖包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81243591-7097-0114-A58D-45E579F7BB0C}"/>
              </a:ext>
            </a:extLst>
          </p:cNvPr>
          <p:cNvGrpSpPr/>
          <p:nvPr/>
        </p:nvGrpSpPr>
        <p:grpSpPr>
          <a:xfrm>
            <a:off x="1078566" y="2558304"/>
            <a:ext cx="5880568" cy="365484"/>
            <a:chOff x="1078566" y="2958354"/>
            <a:chExt cx="5880568" cy="365484"/>
          </a:xfrm>
        </p:grpSpPr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36648D1C-863F-EAD6-FA55-C0086D012F96}"/>
                </a:ext>
              </a:extLst>
            </p:cNvPr>
            <p:cNvSpPr/>
            <p:nvPr/>
          </p:nvSpPr>
          <p:spPr>
            <a:xfrm>
              <a:off x="1078566" y="2958354"/>
              <a:ext cx="3266515" cy="358589"/>
            </a:xfrm>
            <a:prstGeom prst="rect">
              <a:avLst/>
            </a:prstGeom>
            <a:solidFill>
              <a:srgbClr val="FFC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802AE0B6-4F2C-3CC1-403B-0E193FABED0D}"/>
                </a:ext>
              </a:extLst>
            </p:cNvPr>
            <p:cNvSpPr txBox="1"/>
            <p:nvPr/>
          </p:nvSpPr>
          <p:spPr>
            <a:xfrm>
              <a:off x="3594566" y="2978280"/>
              <a:ext cx="3364568" cy="345558"/>
            </a:xfrm>
            <a:prstGeom prst="rect">
              <a:avLst/>
            </a:prstGeom>
            <a:solidFill>
              <a:srgbClr val="FFEFBF"/>
            </a:solidFill>
          </p:spPr>
          <p:txBody>
            <a:bodyPr wrap="square" tIns="72000" bIns="90000" rtlCol="0">
              <a:no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b="0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sz="1600" dirty="0"/>
                <a:t>存放项目的静态文件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CDF27966-59A2-8E6E-F78D-D9829A046C5F}"/>
              </a:ext>
            </a:extLst>
          </p:cNvPr>
          <p:cNvGrpSpPr/>
          <p:nvPr/>
        </p:nvGrpSpPr>
        <p:grpSpPr>
          <a:xfrm>
            <a:off x="1078566" y="2944952"/>
            <a:ext cx="5880568" cy="366424"/>
            <a:chOff x="1078566" y="3345002"/>
            <a:chExt cx="5880568" cy="366424"/>
          </a:xfrm>
        </p:grpSpPr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16B38335-2DE1-45E7-8E99-6E4F11985A9D}"/>
                </a:ext>
              </a:extLst>
            </p:cNvPr>
            <p:cNvSpPr/>
            <p:nvPr/>
          </p:nvSpPr>
          <p:spPr>
            <a:xfrm>
              <a:off x="1078566" y="3345002"/>
              <a:ext cx="3266515" cy="36642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endParaRPr lang="zh-CN" altLang="en-US" sz="16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EED1D77D-160E-A624-3FDE-E6DDEE1BC6A5}"/>
                </a:ext>
              </a:extLst>
            </p:cNvPr>
            <p:cNvSpPr txBox="1"/>
            <p:nvPr/>
          </p:nvSpPr>
          <p:spPr>
            <a:xfrm>
              <a:off x="3594566" y="3345002"/>
              <a:ext cx="3364568" cy="364100"/>
            </a:xfrm>
            <a:prstGeom prst="rect">
              <a:avLst/>
            </a:prstGeom>
            <a:solidFill>
              <a:srgbClr val="FFBDBD"/>
            </a:solidFill>
          </p:spPr>
          <p:txBody>
            <a:bodyPr wrap="square" tIns="90000" bIns="90000" rtlCol="0">
              <a:no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b="0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sz="1600" dirty="0"/>
                <a:t>存放项目的源代码 </a:t>
              </a:r>
              <a:r>
                <a:rPr lang="zh-CN" altLang="en-US" sz="1600" dirty="0">
                  <a:solidFill>
                    <a:srgbClr val="FF0000"/>
                  </a:solidFill>
                </a:rPr>
                <a:t>★ ★ ★ ★ ★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E0AFBA20-F916-7481-95B1-362AF9F7908B}"/>
              </a:ext>
            </a:extLst>
          </p:cNvPr>
          <p:cNvGrpSpPr/>
          <p:nvPr/>
        </p:nvGrpSpPr>
        <p:grpSpPr>
          <a:xfrm>
            <a:off x="1069599" y="4834890"/>
            <a:ext cx="6617711" cy="389029"/>
            <a:chOff x="1069599" y="5234940"/>
            <a:chExt cx="5582215" cy="389029"/>
          </a:xfrm>
        </p:grpSpPr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E8C13C00-D7B3-83BF-5BC6-6C168C7E2BBD}"/>
                </a:ext>
              </a:extLst>
            </p:cNvPr>
            <p:cNvSpPr/>
            <p:nvPr/>
          </p:nvSpPr>
          <p:spPr>
            <a:xfrm>
              <a:off x="1069599" y="5237722"/>
              <a:ext cx="3275482" cy="371769"/>
            </a:xfrm>
            <a:prstGeom prst="rect">
              <a:avLst/>
            </a:prstGeom>
            <a:solidFill>
              <a:srgbClr val="FFC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="" xmlns:a16="http://schemas.microsoft.com/office/drawing/2014/main" id="{832DC64C-0757-C214-8BF3-1278A5E8DC3E}"/>
                </a:ext>
              </a:extLst>
            </p:cNvPr>
            <p:cNvSpPr txBox="1"/>
            <p:nvPr/>
          </p:nvSpPr>
          <p:spPr>
            <a:xfrm>
              <a:off x="2854131" y="5234940"/>
              <a:ext cx="3797683" cy="389029"/>
            </a:xfrm>
            <a:prstGeom prst="rect">
              <a:avLst/>
            </a:prstGeom>
            <a:solidFill>
              <a:srgbClr val="FFEFBF"/>
            </a:solidFill>
          </p:spPr>
          <p:txBody>
            <a:bodyPr wrap="square" tIns="90000" bIns="9000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0" i="0" dirty="0">
                  <a:solidFill>
                    <a:srgbClr val="0000FF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模块基本信息</a:t>
              </a:r>
              <a:r>
                <a:rPr lang="zh-CN" altLang="en-US" sz="1600" dirty="0">
                  <a:solidFill>
                    <a:srgbClr val="0000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</a:t>
              </a:r>
              <a:r>
                <a:rPr lang="zh-CN" altLang="en-US" sz="1600" b="0" i="0" dirty="0">
                  <a:solidFill>
                    <a:srgbClr val="0000FF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项目开发所需要模块，版本信息</a:t>
              </a:r>
              <a:endParaRPr lang="zh-CN" altLang="en-US" sz="16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AAE3346C-B860-B4B0-15CD-2351A13C6B1D}"/>
              </a:ext>
            </a:extLst>
          </p:cNvPr>
          <p:cNvGrpSpPr/>
          <p:nvPr/>
        </p:nvGrpSpPr>
        <p:grpSpPr>
          <a:xfrm>
            <a:off x="1078566" y="5571612"/>
            <a:ext cx="6608744" cy="376384"/>
            <a:chOff x="1078566" y="5971662"/>
            <a:chExt cx="6608744" cy="376384"/>
          </a:xfrm>
        </p:grpSpPr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A2BE09BC-F843-9E1E-324D-A1E1685F1625}"/>
                </a:ext>
              </a:extLst>
            </p:cNvPr>
            <p:cNvSpPr/>
            <p:nvPr/>
          </p:nvSpPr>
          <p:spPr>
            <a:xfrm>
              <a:off x="1078566" y="5971662"/>
              <a:ext cx="3266515" cy="376384"/>
            </a:xfrm>
            <a:prstGeom prst="rect">
              <a:avLst/>
            </a:prstGeom>
            <a:solidFill>
              <a:srgbClr val="FFC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BD20A9B0-7097-6A41-2315-F9771515EC64}"/>
                </a:ext>
              </a:extLst>
            </p:cNvPr>
            <p:cNvSpPr txBox="1"/>
            <p:nvPr/>
          </p:nvSpPr>
          <p:spPr>
            <a:xfrm>
              <a:off x="3219311" y="5971662"/>
              <a:ext cx="4467999" cy="376384"/>
            </a:xfrm>
            <a:prstGeom prst="rect">
              <a:avLst/>
            </a:prstGeom>
            <a:solidFill>
              <a:srgbClr val="FFEFBF"/>
            </a:solidFill>
          </p:spPr>
          <p:txBody>
            <a:bodyPr wrap="square" tIns="90000" bIns="90000" rtlCol="0">
              <a:no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b="0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 sz="1600" dirty="0">
                  <a:solidFill>
                    <a:srgbClr val="0000FF"/>
                  </a:solidFill>
                </a:rPr>
                <a:t>保存</a:t>
              </a:r>
              <a:r>
                <a:rPr lang="en-US" altLang="zh-CN" sz="1600" dirty="0">
                  <a:solidFill>
                    <a:srgbClr val="0000FF"/>
                  </a:solidFill>
                </a:rPr>
                <a:t>vue</a:t>
              </a:r>
              <a:r>
                <a:rPr lang="zh-CN" altLang="en-US" sz="1600" dirty="0">
                  <a:solidFill>
                    <a:srgbClr val="0000FF"/>
                  </a:solidFill>
                </a:rPr>
                <a:t>配置的文件，如：代理、端口的配置等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3D91B872-4AF6-F2C3-A8CE-775323AA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447" y="2944952"/>
            <a:ext cx="2446802" cy="2194143"/>
          </a:xfrm>
          <a:prstGeom prst="roundRect">
            <a:avLst>
              <a:gd name="adj" fmla="val 3593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22" name="矩形: 圆角 26">
            <a:extLst>
              <a:ext uri="{FF2B5EF4-FFF2-40B4-BE49-F238E27FC236}">
                <a16:creationId xmlns="" xmlns:a16="http://schemas.microsoft.com/office/drawing/2014/main" id="{1124D20B-02A1-E3ED-2DB7-2FDADC106531}"/>
              </a:ext>
            </a:extLst>
          </p:cNvPr>
          <p:cNvSpPr/>
          <p:nvPr/>
        </p:nvSpPr>
        <p:spPr>
          <a:xfrm>
            <a:off x="9663358" y="3308345"/>
            <a:ext cx="1919042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静态资源</a:t>
            </a:r>
          </a:p>
        </p:txBody>
      </p:sp>
      <p:sp>
        <p:nvSpPr>
          <p:cNvPr id="23" name="矩形: 圆角 27">
            <a:extLst>
              <a:ext uri="{FF2B5EF4-FFF2-40B4-BE49-F238E27FC236}">
                <a16:creationId xmlns="" xmlns:a16="http://schemas.microsoft.com/office/drawing/2014/main" id="{F8D1F378-425F-C336-A4A3-2C8E77149756}"/>
              </a:ext>
            </a:extLst>
          </p:cNvPr>
          <p:cNvSpPr/>
          <p:nvPr/>
        </p:nvSpPr>
        <p:spPr>
          <a:xfrm>
            <a:off x="9663358" y="3606377"/>
            <a:ext cx="1919042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可重用的组件</a:t>
            </a:r>
          </a:p>
        </p:txBody>
      </p:sp>
      <p:sp>
        <p:nvSpPr>
          <p:cNvPr id="24" name="矩形: 圆角 28">
            <a:extLst>
              <a:ext uri="{FF2B5EF4-FFF2-40B4-BE49-F238E27FC236}">
                <a16:creationId xmlns="" xmlns:a16="http://schemas.microsoft.com/office/drawing/2014/main" id="{739A2A4E-363D-2BCF-19C7-A70C2CD5B421}"/>
              </a:ext>
            </a:extLst>
          </p:cNvPr>
          <p:cNvSpPr/>
          <p:nvPr/>
        </p:nvSpPr>
        <p:spPr>
          <a:xfrm>
            <a:off x="9663358" y="3909791"/>
            <a:ext cx="1919042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路由配置</a:t>
            </a:r>
          </a:p>
        </p:txBody>
      </p:sp>
      <p:sp>
        <p:nvSpPr>
          <p:cNvPr id="25" name="矩形: 圆角 29">
            <a:extLst>
              <a:ext uri="{FF2B5EF4-FFF2-40B4-BE49-F238E27FC236}">
                <a16:creationId xmlns="" xmlns:a16="http://schemas.microsoft.com/office/drawing/2014/main" id="{9BD42AC5-4226-32B8-0862-BF61A17100E2}"/>
              </a:ext>
            </a:extLst>
          </p:cNvPr>
          <p:cNvSpPr/>
          <p:nvPr/>
        </p:nvSpPr>
        <p:spPr>
          <a:xfrm>
            <a:off x="9663358" y="4213378"/>
            <a:ext cx="1919042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视图组件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矩形: 圆角 30">
            <a:extLst>
              <a:ext uri="{FF2B5EF4-FFF2-40B4-BE49-F238E27FC236}">
                <a16:creationId xmlns="" xmlns:a16="http://schemas.microsoft.com/office/drawing/2014/main" id="{22D0CFC0-349A-957A-887C-97064BD91A69}"/>
              </a:ext>
            </a:extLst>
          </p:cNvPr>
          <p:cNvSpPr/>
          <p:nvPr/>
        </p:nvSpPr>
        <p:spPr>
          <a:xfrm>
            <a:off x="9663358" y="4516792"/>
            <a:ext cx="1919042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入口页面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根组件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: 圆角 31">
            <a:extLst>
              <a:ext uri="{FF2B5EF4-FFF2-40B4-BE49-F238E27FC236}">
                <a16:creationId xmlns="" xmlns:a16="http://schemas.microsoft.com/office/drawing/2014/main" id="{99B79588-6193-F18F-6088-6565321CDB09}"/>
              </a:ext>
            </a:extLst>
          </p:cNvPr>
          <p:cNvSpPr/>
          <p:nvPr/>
        </p:nvSpPr>
        <p:spPr>
          <a:xfrm>
            <a:off x="9663358" y="4811760"/>
            <a:ext cx="1919042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入口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61709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138" y="1722578"/>
            <a:ext cx="7001203" cy="4250414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en-US" altLang="zh-CN" dirty="0" smtClean="0"/>
              <a:t>Vue </a:t>
            </a:r>
            <a:r>
              <a:rPr lang="zh-CN" altLang="en-US" dirty="0" smtClean="0"/>
              <a:t>项目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启动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1D4B3608-84B0-5C8E-A31B-8F8975FE1D2E}"/>
              </a:ext>
            </a:extLst>
          </p:cNvPr>
          <p:cNvGrpSpPr/>
          <p:nvPr/>
        </p:nvGrpSpPr>
        <p:grpSpPr>
          <a:xfrm>
            <a:off x="674111" y="1305570"/>
            <a:ext cx="2932761" cy="4968231"/>
            <a:chOff x="2221733" y="1519422"/>
            <a:chExt cx="2932761" cy="4968231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F6D13388-4F47-8E5D-BDE1-6948483A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5813" y="1519422"/>
              <a:ext cx="2614421" cy="4770276"/>
            </a:xfrm>
            <a:prstGeom prst="roundRect">
              <a:avLst>
                <a:gd name="adj" fmla="val 3980"/>
              </a:avLst>
            </a:prstGeom>
            <a:ln w="6350">
              <a:solidFill>
                <a:schemeClr val="tx1"/>
              </a:solidFill>
              <a:prstDash val="dash"/>
            </a:ln>
          </p:spPr>
        </p:pic>
        <p:sp>
          <p:nvSpPr>
            <p:cNvPr id="7" name="矩形: 对角圆角 10">
              <a:extLst>
                <a:ext uri="{FF2B5EF4-FFF2-40B4-BE49-F238E27FC236}">
                  <a16:creationId xmlns="" xmlns:a16="http://schemas.microsoft.com/office/drawing/2014/main" id="{31AC71DF-9782-2D45-1959-ED1C0AC2980C}"/>
                </a:ext>
              </a:extLst>
            </p:cNvPr>
            <p:cNvSpPr/>
            <p:nvPr/>
          </p:nvSpPr>
          <p:spPr>
            <a:xfrm>
              <a:off x="2221733" y="5909399"/>
              <a:ext cx="2932761" cy="578254"/>
            </a:xfrm>
            <a:prstGeom prst="round2Diag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方式一：图形化</a:t>
              </a:r>
              <a:r>
                <a:rPr lang="zh-CN" altLang="en-US" sz="1600" dirty="0" smtClean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界面</a:t>
              </a:r>
              <a:endParaRPr lang="en-US" altLang="zh-CN" sz="1600" dirty="0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algn="ctr"/>
              <a:r>
                <a:rPr lang="en-US" altLang="zh-CN" sz="1600" dirty="0" smtClean="0"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vue-cli-service serve</a:t>
              </a:r>
              <a:endParaRPr lang="zh-CN" altLang="en-US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2ADD5174-9730-A4D9-EC76-EED2EF61A850}"/>
              </a:ext>
            </a:extLst>
          </p:cNvPr>
          <p:cNvSpPr/>
          <p:nvPr/>
        </p:nvSpPr>
        <p:spPr>
          <a:xfrm>
            <a:off x="858190" y="5287717"/>
            <a:ext cx="2614421" cy="23308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47221AF0-262B-BB46-4CC5-FD5842CCDEF6}"/>
              </a:ext>
            </a:extLst>
          </p:cNvPr>
          <p:cNvSpPr/>
          <p:nvPr/>
        </p:nvSpPr>
        <p:spPr>
          <a:xfrm>
            <a:off x="3131950" y="5269786"/>
            <a:ext cx="259976" cy="251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对角圆角 16">
            <a:extLst>
              <a:ext uri="{FF2B5EF4-FFF2-40B4-BE49-F238E27FC236}">
                <a16:creationId xmlns="" xmlns:a16="http://schemas.microsoft.com/office/drawing/2014/main" id="{02A10CE0-66E2-9DD9-C99C-75208E976B82}"/>
              </a:ext>
            </a:extLst>
          </p:cNvPr>
          <p:cNvSpPr/>
          <p:nvPr/>
        </p:nvSpPr>
        <p:spPr>
          <a:xfrm>
            <a:off x="6926779" y="5700759"/>
            <a:ext cx="2179121" cy="573042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方式二：命令行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600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npm</a:t>
            </a:r>
            <a:r>
              <a:rPr lang="en-US" altLang="zh-CN" sz="16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run serve</a:t>
            </a:r>
            <a:endParaRPr lang="zh-CN" altLang="en-US" sz="16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/>
          <a:srcRect l="55447" r="15870" b="28471"/>
          <a:stretch/>
        </p:blipFill>
        <p:spPr>
          <a:xfrm>
            <a:off x="3253536" y="1223963"/>
            <a:ext cx="1070814" cy="162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Vue </a:t>
            </a:r>
            <a:r>
              <a:rPr lang="zh-CN" altLang="en-US" dirty="0"/>
              <a:t>项目 </a:t>
            </a:r>
            <a:r>
              <a:rPr lang="en-US" altLang="zh-CN" dirty="0"/>
              <a:t>– </a:t>
            </a:r>
            <a:r>
              <a:rPr lang="zh-CN" altLang="en-US" dirty="0"/>
              <a:t>配置端口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7" y="1254035"/>
            <a:ext cx="10961905" cy="48857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1781175" y="1733550"/>
            <a:ext cx="2847975" cy="257175"/>
          </a:xfrm>
          <a:prstGeom prst="rect">
            <a:avLst/>
          </a:prstGeom>
          <a:noFill/>
          <a:ln w="9525">
            <a:solidFill>
              <a:srgbClr val="0000FF"/>
            </a:solidFill>
            <a:prstDash val="solid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2475" y="2470240"/>
            <a:ext cx="4124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项目默认的端口是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8080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可以通过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vue.config.js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E676AADF-1DE4-F904-053E-DCBB7DD79B64}"/>
              </a:ext>
            </a:extLst>
          </p:cNvPr>
          <p:cNvGrpSpPr/>
          <p:nvPr/>
        </p:nvGrpSpPr>
        <p:grpSpPr>
          <a:xfrm>
            <a:off x="800099" y="4058165"/>
            <a:ext cx="10591800" cy="1877977"/>
            <a:chOff x="854315" y="2266161"/>
            <a:chExt cx="8101426" cy="1509724"/>
          </a:xfrm>
        </p:grpSpPr>
        <p:sp>
          <p:nvSpPr>
            <p:cNvPr id="9" name="!!矩形: 圆角 7">
              <a:extLst>
                <a:ext uri="{FF2B5EF4-FFF2-40B4-BE49-F238E27FC236}">
                  <a16:creationId xmlns="" xmlns:a16="http://schemas.microsoft.com/office/drawing/2014/main" id="{7770E972-2B2D-9E75-B770-1692857DD19D}"/>
                </a:ext>
              </a:extLst>
            </p:cNvPr>
            <p:cNvSpPr/>
            <p:nvPr/>
          </p:nvSpPr>
          <p:spPr>
            <a:xfrm>
              <a:off x="854315" y="2266161"/>
              <a:ext cx="8092461" cy="1496272"/>
            </a:xfrm>
            <a:prstGeom prst="roundRect">
              <a:avLst>
                <a:gd name="adj" fmla="val 4967"/>
              </a:avLst>
            </a:prstGeom>
            <a:solidFill>
              <a:schemeClr val="bg1"/>
            </a:solidFill>
            <a:ln w="63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72000" rtlCol="0" anchor="ctr"/>
            <a:lstStyle/>
            <a:p>
              <a:r>
                <a:rPr lang="en-US" altLang="zh-CN" sz="16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defineConfig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} = require(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'@vue/cli-service'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module.exports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defineConfig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({</a:t>
              </a:r>
            </a:p>
            <a:p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transpileDependencies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altLang="zh-CN" sz="20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,</a:t>
              </a:r>
              <a:endParaRPr lang="en-US" altLang="zh-CN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devServer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{</a:t>
              </a:r>
            </a:p>
            <a:p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600" b="0" dirty="0" smtClean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port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7000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}</a:t>
              </a:r>
            </a:p>
            <a:p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})</a:t>
              </a:r>
            </a:p>
          </p:txBody>
        </p:sp>
        <p:sp>
          <p:nvSpPr>
            <p:cNvPr id="10" name="矩形: 对角圆角 2">
              <a:extLst>
                <a:ext uri="{FF2B5EF4-FFF2-40B4-BE49-F238E27FC236}">
                  <a16:creationId xmlns="" xmlns:a16="http://schemas.microsoft.com/office/drawing/2014/main" id="{5E64FA17-CDCB-6985-22AD-78865A6890C0}"/>
                </a:ext>
              </a:extLst>
            </p:cNvPr>
            <p:cNvSpPr/>
            <p:nvPr/>
          </p:nvSpPr>
          <p:spPr>
            <a:xfrm>
              <a:off x="7333168" y="3369473"/>
              <a:ext cx="1622573" cy="406412"/>
            </a:xfrm>
            <a:prstGeom prst="round2Diag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0000FF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vue.config.js</a:t>
              </a:r>
              <a:endParaRPr lang="zh-CN" altLang="en-US" sz="16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5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Vue </a:t>
            </a:r>
            <a:r>
              <a:rPr lang="zh-CN" altLang="en-US" dirty="0" smtClean="0"/>
              <a:t>项目开发流程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98F3737-44DF-8706-FBFE-8B6492DD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778" y="4552201"/>
            <a:ext cx="3739302" cy="1596826"/>
          </a:xfrm>
          <a:prstGeom prst="roundRect">
            <a:avLst>
              <a:gd name="adj" fmla="val 623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7C3EA07A-DDF4-8CE4-545E-12800AD31C17}"/>
              </a:ext>
            </a:extLst>
          </p:cNvPr>
          <p:cNvGrpSpPr/>
          <p:nvPr/>
        </p:nvGrpSpPr>
        <p:grpSpPr>
          <a:xfrm>
            <a:off x="815990" y="1354868"/>
            <a:ext cx="6215907" cy="3436506"/>
            <a:chOff x="815990" y="1726343"/>
            <a:chExt cx="6215907" cy="3436506"/>
          </a:xfrm>
        </p:grpSpPr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FFF90238-D7E0-D41A-FF25-719A60BF0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990" y="1730748"/>
              <a:ext cx="6207115" cy="3432101"/>
            </a:xfrm>
            <a:prstGeom prst="roundRect">
              <a:avLst>
                <a:gd name="adj" fmla="val 2065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</p:pic>
        <p:sp>
          <p:nvSpPr>
            <p:cNvPr id="8" name="矩形: 对角圆角 6">
              <a:extLst>
                <a:ext uri="{FF2B5EF4-FFF2-40B4-BE49-F238E27FC236}">
                  <a16:creationId xmlns="" xmlns:a16="http://schemas.microsoft.com/office/drawing/2014/main" id="{81E0CF7F-F635-1489-BCD0-DE7A45A15534}"/>
                </a:ext>
              </a:extLst>
            </p:cNvPr>
            <p:cNvSpPr/>
            <p:nvPr/>
          </p:nvSpPr>
          <p:spPr>
            <a:xfrm>
              <a:off x="4867275" y="1726343"/>
              <a:ext cx="2164622" cy="367553"/>
            </a:xfrm>
            <a:prstGeom prst="round2DiagRect">
              <a:avLst>
                <a:gd name="adj1" fmla="val 0"/>
                <a:gd name="adj2" fmla="val 2195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默认首页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index.html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9" name="矩形: 圆角 24">
            <a:extLst>
              <a:ext uri="{FF2B5EF4-FFF2-40B4-BE49-F238E27FC236}">
                <a16:creationId xmlns="" xmlns:a16="http://schemas.microsoft.com/office/drawing/2014/main" id="{9B5AE0B4-47B7-A11E-76D2-4E5A48FB7960}"/>
              </a:ext>
            </a:extLst>
          </p:cNvPr>
          <p:cNvSpPr/>
          <p:nvPr/>
        </p:nvSpPr>
        <p:spPr>
          <a:xfrm>
            <a:off x="1591408" y="4061703"/>
            <a:ext cx="1828800" cy="23553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7090DD1B-C681-6412-127D-B87B0BB87BA8}"/>
              </a:ext>
            </a:extLst>
          </p:cNvPr>
          <p:cNvGrpSpPr/>
          <p:nvPr/>
        </p:nvGrpSpPr>
        <p:grpSpPr>
          <a:xfrm>
            <a:off x="7618778" y="1354868"/>
            <a:ext cx="3757232" cy="2746563"/>
            <a:chOff x="809491" y="1655108"/>
            <a:chExt cx="3757232" cy="2746563"/>
          </a:xfrm>
        </p:grpSpPr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F0BEC329-3A24-7EA1-93A6-F5A195D99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882"/>
            <a:stretch/>
          </p:blipFill>
          <p:spPr>
            <a:xfrm>
              <a:off x="809491" y="1664073"/>
              <a:ext cx="3748267" cy="2737598"/>
            </a:xfrm>
            <a:prstGeom prst="roundRect">
              <a:avLst>
                <a:gd name="adj" fmla="val 3241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12" name="矩形: 对角圆角 5">
              <a:extLst>
                <a:ext uri="{FF2B5EF4-FFF2-40B4-BE49-F238E27FC236}">
                  <a16:creationId xmlns="" xmlns:a16="http://schemas.microsoft.com/office/drawing/2014/main" id="{136188BD-E54F-031D-F7CF-6639823FDDA7}"/>
                </a:ext>
              </a:extLst>
            </p:cNvPr>
            <p:cNvSpPr/>
            <p:nvPr/>
          </p:nvSpPr>
          <p:spPr>
            <a:xfrm>
              <a:off x="2515688" y="1655108"/>
              <a:ext cx="2051035" cy="367553"/>
            </a:xfrm>
            <a:prstGeom prst="round2DiagRect">
              <a:avLst>
                <a:gd name="adj1" fmla="val 0"/>
                <a:gd name="adj2" fmla="val 2195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入口文件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main.js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7449FF09-E774-4A5E-7D4C-B26FAA371E57}"/>
              </a:ext>
            </a:extLst>
          </p:cNvPr>
          <p:cNvSpPr/>
          <p:nvPr/>
        </p:nvSpPr>
        <p:spPr>
          <a:xfrm>
            <a:off x="9100965" y="3793148"/>
            <a:ext cx="615462" cy="27441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59F65F9E-57EA-8F0F-0060-7907E8C7428B}"/>
              </a:ext>
            </a:extLst>
          </p:cNvPr>
          <p:cNvSpPr/>
          <p:nvPr/>
        </p:nvSpPr>
        <p:spPr>
          <a:xfrm>
            <a:off x="7609813" y="2169495"/>
            <a:ext cx="3748267" cy="232038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连接符: 曲线 26">
            <a:extLst>
              <a:ext uri="{FF2B5EF4-FFF2-40B4-BE49-F238E27FC236}">
                <a16:creationId xmlns="" xmlns:a16="http://schemas.microsoft.com/office/drawing/2014/main" id="{0DEED40B-2F34-1B68-C31D-DC98612E508F}"/>
              </a:ext>
            </a:extLst>
          </p:cNvPr>
          <p:cNvCxnSpPr>
            <a:stCxn id="13" idx="4"/>
            <a:endCxn id="9" idx="2"/>
          </p:cNvCxnSpPr>
          <p:nvPr/>
        </p:nvCxnSpPr>
        <p:spPr>
          <a:xfrm rot="5400000">
            <a:off x="5842413" y="730958"/>
            <a:ext cx="229679" cy="6902888"/>
          </a:xfrm>
          <a:prstGeom prst="curvedConnector3">
            <a:avLst>
              <a:gd name="adj1" fmla="val 199530"/>
            </a:avLst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虚尾 35">
            <a:extLst>
              <a:ext uri="{FF2B5EF4-FFF2-40B4-BE49-F238E27FC236}">
                <a16:creationId xmlns="" xmlns:a16="http://schemas.microsoft.com/office/drawing/2014/main" id="{4F205339-721B-06D1-CEA7-A9D79949CCC8}"/>
              </a:ext>
            </a:extLst>
          </p:cNvPr>
          <p:cNvSpPr/>
          <p:nvPr/>
        </p:nvSpPr>
        <p:spPr>
          <a:xfrm rot="10800000">
            <a:off x="7066473" y="2788123"/>
            <a:ext cx="499972" cy="342352"/>
          </a:xfrm>
          <a:prstGeom prst="stripedRightArrow">
            <a:avLst>
              <a:gd name="adj1" fmla="val 50000"/>
              <a:gd name="adj2" fmla="val 70863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829425" y="2370769"/>
            <a:ext cx="1157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默认引入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6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6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Vue </a:t>
            </a:r>
            <a:r>
              <a:rPr lang="zh-CN" altLang="en-US" dirty="0"/>
              <a:t>项目开发流程</a:t>
            </a:r>
          </a:p>
        </p:txBody>
      </p:sp>
      <p:sp>
        <p:nvSpPr>
          <p:cNvPr id="23" name="内容占位符 22"/>
          <p:cNvSpPr>
            <a:spLocks noGrp="1"/>
          </p:cNvSpPr>
          <p:nvPr>
            <p:ph idx="1"/>
          </p:nvPr>
        </p:nvSpPr>
        <p:spPr>
          <a:xfrm>
            <a:off x="587375" y="6201217"/>
            <a:ext cx="11041540" cy="310491"/>
          </a:xfrm>
        </p:spPr>
        <p:txBody>
          <a:bodyPr/>
          <a:lstStyle/>
          <a:p>
            <a:r>
              <a:rPr lang="en-US" altLang="zh-CN" sz="1800" dirty="0" smtClean="0"/>
              <a:t>Vue </a:t>
            </a:r>
            <a:r>
              <a:rPr lang="zh-CN" altLang="en-US" sz="1800" dirty="0" smtClean="0"/>
              <a:t>的</a:t>
            </a:r>
            <a:r>
              <a:rPr lang="zh-CN" altLang="en-US" sz="1800" dirty="0"/>
              <a:t>组件文件以</a:t>
            </a:r>
            <a:r>
              <a:rPr lang="en-US" altLang="zh-CN" sz="1800" dirty="0"/>
              <a:t> .vue</a:t>
            </a:r>
            <a:r>
              <a:rPr lang="zh-CN" altLang="en-US" sz="1800" dirty="0"/>
              <a:t>结尾，每个组件由三个部分组成：</a:t>
            </a:r>
            <a:r>
              <a:rPr lang="en-US" altLang="zh-CN" sz="1800" dirty="0">
                <a:solidFill>
                  <a:srgbClr val="0000FF"/>
                </a:solidFill>
              </a:rPr>
              <a:t>&lt;template&gt; </a:t>
            </a:r>
            <a:r>
              <a:rPr lang="zh-CN" altLang="en-US" sz="1800" dirty="0">
                <a:solidFill>
                  <a:srgbClr val="0000FF"/>
                </a:solidFill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</a:rPr>
              <a:t>&lt;script&gt;</a:t>
            </a:r>
            <a:r>
              <a:rPr lang="zh-CN" altLang="en-US" sz="1800" dirty="0">
                <a:solidFill>
                  <a:srgbClr val="0000FF"/>
                </a:solidFill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</a:rPr>
              <a:t>&lt;style&gt; </a:t>
            </a:r>
            <a:r>
              <a:rPr lang="zh-CN" altLang="en-US" sz="1800" dirty="0"/>
              <a:t>。</a:t>
            </a:r>
          </a:p>
          <a:p>
            <a:endParaRPr lang="zh-CN" altLang="en-US" sz="1800" dirty="0"/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7090DD1B-C681-6412-127D-B87B0BB87BA8}"/>
              </a:ext>
            </a:extLst>
          </p:cNvPr>
          <p:cNvGrpSpPr/>
          <p:nvPr/>
        </p:nvGrpSpPr>
        <p:grpSpPr>
          <a:xfrm>
            <a:off x="809491" y="1655108"/>
            <a:ext cx="3757232" cy="2746563"/>
            <a:chOff x="809491" y="1655108"/>
            <a:chExt cx="3757232" cy="2746563"/>
          </a:xfrm>
        </p:grpSpPr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F0BEC329-3A24-7EA1-93A6-F5A195D99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882"/>
            <a:stretch/>
          </p:blipFill>
          <p:spPr>
            <a:xfrm>
              <a:off x="809491" y="1664073"/>
              <a:ext cx="3748267" cy="2737598"/>
            </a:xfrm>
            <a:prstGeom prst="roundRect">
              <a:avLst>
                <a:gd name="adj" fmla="val 3241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8" name="矩形: 对角圆角 5">
              <a:extLst>
                <a:ext uri="{FF2B5EF4-FFF2-40B4-BE49-F238E27FC236}">
                  <a16:creationId xmlns="" xmlns:a16="http://schemas.microsoft.com/office/drawing/2014/main" id="{136188BD-E54F-031D-F7CF-6639823FDDA7}"/>
                </a:ext>
              </a:extLst>
            </p:cNvPr>
            <p:cNvSpPr/>
            <p:nvPr/>
          </p:nvSpPr>
          <p:spPr>
            <a:xfrm>
              <a:off x="2552700" y="1655108"/>
              <a:ext cx="2014023" cy="367553"/>
            </a:xfrm>
            <a:prstGeom prst="round2DiagRect">
              <a:avLst>
                <a:gd name="adj1" fmla="val 0"/>
                <a:gd name="adj2" fmla="val 2195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入口文件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main.js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2F7121B5-D396-7B70-6986-11B825FC6CA4}"/>
              </a:ext>
            </a:extLst>
          </p:cNvPr>
          <p:cNvGrpSpPr/>
          <p:nvPr/>
        </p:nvGrpSpPr>
        <p:grpSpPr>
          <a:xfrm>
            <a:off x="6491019" y="1002119"/>
            <a:ext cx="5146861" cy="5074699"/>
            <a:chOff x="5323915" y="1372050"/>
            <a:chExt cx="5146861" cy="5074699"/>
          </a:xfrm>
        </p:grpSpPr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C473F882-5D8B-0CDF-1250-A5A2D175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3915" y="1377256"/>
              <a:ext cx="5137897" cy="5069493"/>
            </a:xfrm>
            <a:prstGeom prst="roundRect">
              <a:avLst>
                <a:gd name="adj" fmla="val 1286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11" name="矩形: 对角圆角 8">
              <a:extLst>
                <a:ext uri="{FF2B5EF4-FFF2-40B4-BE49-F238E27FC236}">
                  <a16:creationId xmlns="" xmlns:a16="http://schemas.microsoft.com/office/drawing/2014/main" id="{836DC347-0191-55EB-4377-0280C952F4BB}"/>
                </a:ext>
              </a:extLst>
            </p:cNvPr>
            <p:cNvSpPr/>
            <p:nvPr/>
          </p:nvSpPr>
          <p:spPr>
            <a:xfrm>
              <a:off x="9529482" y="1372050"/>
              <a:ext cx="941294" cy="367553"/>
            </a:xfrm>
            <a:prstGeom prst="round2DiagRect">
              <a:avLst>
                <a:gd name="adj1" fmla="val 0"/>
                <a:gd name="adj2" fmla="val 1707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根组件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59F65F9E-57EA-8F0F-0060-7907E8C7428B}"/>
              </a:ext>
            </a:extLst>
          </p:cNvPr>
          <p:cNvSpPr/>
          <p:nvPr/>
        </p:nvSpPr>
        <p:spPr>
          <a:xfrm>
            <a:off x="809491" y="2456329"/>
            <a:ext cx="3748267" cy="251012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FC5F1FFA-B106-B8EB-F6D0-794A62EA591C}"/>
              </a:ext>
            </a:extLst>
          </p:cNvPr>
          <p:cNvGrpSpPr/>
          <p:nvPr/>
        </p:nvGrpSpPr>
        <p:grpSpPr>
          <a:xfrm>
            <a:off x="6482054" y="1532723"/>
            <a:ext cx="5146861" cy="939158"/>
            <a:chOff x="5700431" y="1929548"/>
            <a:chExt cx="5146861" cy="939158"/>
          </a:xfrm>
        </p:grpSpPr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F4B7E93B-8D40-39F5-127D-A7CBFA10BA17}"/>
                </a:ext>
              </a:extLst>
            </p:cNvPr>
            <p:cNvSpPr/>
            <p:nvPr/>
          </p:nvSpPr>
          <p:spPr>
            <a:xfrm>
              <a:off x="5700431" y="1929548"/>
              <a:ext cx="5146861" cy="939158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EF14FF60-84ED-9499-12BB-BDF6EA546204}"/>
                </a:ext>
              </a:extLst>
            </p:cNvPr>
            <p:cNvSpPr/>
            <p:nvPr/>
          </p:nvSpPr>
          <p:spPr>
            <a:xfrm>
              <a:off x="7895652" y="2456329"/>
              <a:ext cx="2905125" cy="412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zh-CN" altLang="en-US" sz="1600" dirty="0">
                  <a:solidFill>
                    <a:srgbClr val="0000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模板部分，由它生成</a:t>
              </a:r>
              <a:r>
                <a:rPr lang="en-US" altLang="zh-CN" sz="1600" dirty="0">
                  <a:solidFill>
                    <a:srgbClr val="0000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600" dirty="0">
                  <a:solidFill>
                    <a:srgbClr val="0000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代码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F6E836FB-1082-F355-07D5-E504B3A8BAF1}"/>
              </a:ext>
            </a:extLst>
          </p:cNvPr>
          <p:cNvGrpSpPr/>
          <p:nvPr/>
        </p:nvGrpSpPr>
        <p:grpSpPr>
          <a:xfrm>
            <a:off x="6491020" y="2629808"/>
            <a:ext cx="5137896" cy="1661908"/>
            <a:chOff x="5709397" y="3026633"/>
            <a:chExt cx="5137896" cy="1661908"/>
          </a:xfrm>
        </p:grpSpPr>
        <p:sp>
          <p:nvSpPr>
            <p:cNvPr id="17" name="矩形 16">
              <a:extLst>
                <a:ext uri="{FF2B5EF4-FFF2-40B4-BE49-F238E27FC236}">
                  <a16:creationId xmlns="" xmlns:a16="http://schemas.microsoft.com/office/drawing/2014/main" id="{F37A029F-B71F-E0A9-3BFE-FA3C1BBC10B8}"/>
                </a:ext>
              </a:extLst>
            </p:cNvPr>
            <p:cNvSpPr/>
            <p:nvPr/>
          </p:nvSpPr>
          <p:spPr>
            <a:xfrm>
              <a:off x="5709397" y="3026633"/>
              <a:ext cx="5137896" cy="166190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="" xmlns:a16="http://schemas.microsoft.com/office/drawing/2014/main" id="{788A4DA7-073C-0A5D-9822-A24891F11955}"/>
                </a:ext>
              </a:extLst>
            </p:cNvPr>
            <p:cNvSpPr/>
            <p:nvPr/>
          </p:nvSpPr>
          <p:spPr>
            <a:xfrm>
              <a:off x="8209978" y="4276164"/>
              <a:ext cx="2590800" cy="412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zh-CN" altLang="en-US" sz="1600" dirty="0">
                  <a:solidFill>
                    <a:srgbClr val="0000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控制模板的数据来源和行为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177404F1-13C0-F021-F2D2-938FD2080EAF}"/>
              </a:ext>
            </a:extLst>
          </p:cNvPr>
          <p:cNvGrpSpPr/>
          <p:nvPr/>
        </p:nvGrpSpPr>
        <p:grpSpPr>
          <a:xfrm>
            <a:off x="6482054" y="4399295"/>
            <a:ext cx="5155825" cy="1661908"/>
            <a:chOff x="5700431" y="4796120"/>
            <a:chExt cx="5155825" cy="1661908"/>
          </a:xfrm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B1357EED-DC11-F279-8A35-774C27C32A5B}"/>
                </a:ext>
              </a:extLst>
            </p:cNvPr>
            <p:cNvSpPr/>
            <p:nvPr/>
          </p:nvSpPr>
          <p:spPr>
            <a:xfrm>
              <a:off x="5700431" y="4796120"/>
              <a:ext cx="5155825" cy="1661908"/>
            </a:xfrm>
            <a:prstGeom prst="rect">
              <a:avLst/>
            </a:prstGeom>
            <a:solidFill>
              <a:srgbClr val="855CFE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E420D347-D520-208E-4881-91F5BA5C5B2E}"/>
                </a:ext>
              </a:extLst>
            </p:cNvPr>
            <p:cNvSpPr/>
            <p:nvPr/>
          </p:nvSpPr>
          <p:spPr>
            <a:xfrm>
              <a:off x="8830062" y="6040972"/>
              <a:ext cx="1970716" cy="412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altLang="zh-CN" sz="1600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css</a:t>
              </a:r>
              <a:r>
                <a:rPr lang="zh-CN" altLang="en-US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样式部分</a:t>
              </a:r>
            </a:p>
          </p:txBody>
        </p:sp>
      </p:grpSp>
      <p:sp>
        <p:nvSpPr>
          <p:cNvPr id="22" name="箭头: 虚尾 21">
            <a:extLst>
              <a:ext uri="{FF2B5EF4-FFF2-40B4-BE49-F238E27FC236}">
                <a16:creationId xmlns="" xmlns:a16="http://schemas.microsoft.com/office/drawing/2014/main" id="{4AB7151E-A7B2-C70C-82BE-F827430F2555}"/>
              </a:ext>
            </a:extLst>
          </p:cNvPr>
          <p:cNvSpPr/>
          <p:nvPr/>
        </p:nvSpPr>
        <p:spPr>
          <a:xfrm>
            <a:off x="4735158" y="2431569"/>
            <a:ext cx="1498587" cy="342352"/>
          </a:xfrm>
          <a:prstGeom prst="stripedRightArrow">
            <a:avLst>
              <a:gd name="adj1" fmla="val 50000"/>
              <a:gd name="adj2" fmla="val 22207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0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本章内容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Ajax</a:t>
            </a:r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前</a:t>
            </a:r>
            <a:r>
              <a:rPr lang="zh-CN" altLang="en-US" dirty="0"/>
              <a:t>后端分离开发</a:t>
            </a: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前端</a:t>
            </a:r>
            <a:r>
              <a:rPr lang="zh-CN" altLang="en-US" dirty="0"/>
              <a:t>工程化</a:t>
            </a:r>
          </a:p>
          <a:p>
            <a:r>
              <a:rPr lang="en-US" altLang="zh-CN" dirty="0" smtClean="0"/>
              <a:t>4. 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 </a:t>
            </a:r>
            <a:r>
              <a:rPr lang="zh-CN" altLang="en-US" dirty="0" smtClean="0"/>
              <a:t>组件库 </a:t>
            </a:r>
            <a:r>
              <a:rPr lang="en-US" altLang="zh-CN" dirty="0" smtClean="0"/>
              <a:t>Element</a:t>
            </a:r>
          </a:p>
          <a:p>
            <a:r>
              <a:rPr lang="en-US" altLang="zh-CN" dirty="0" smtClean="0"/>
              <a:t>5. 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 </a:t>
            </a:r>
            <a:r>
              <a:rPr lang="zh-CN" altLang="en-US" dirty="0" smtClean="0"/>
              <a:t>路由</a:t>
            </a:r>
            <a:endParaRPr lang="zh-CN" altLang="en-US" dirty="0"/>
          </a:p>
          <a:p>
            <a:r>
              <a:rPr lang="en-US" altLang="zh-CN" dirty="0" smtClean="0"/>
              <a:t>6. </a:t>
            </a:r>
            <a:r>
              <a:rPr lang="zh-CN" altLang="en-US" dirty="0" smtClean="0"/>
              <a:t>打包</a:t>
            </a:r>
            <a:r>
              <a:rPr lang="zh-CN" altLang="en-US" dirty="0"/>
              <a:t>部署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5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4. Vue </a:t>
            </a:r>
            <a:r>
              <a:rPr lang="zh-CN" altLang="en-US" dirty="0" smtClean="0"/>
              <a:t>组件库 </a:t>
            </a:r>
            <a:r>
              <a:rPr lang="en-US" altLang="zh-CN" dirty="0" smtClean="0"/>
              <a:t>Element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36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什么是 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1254035"/>
            <a:ext cx="10972800" cy="1470115"/>
          </a:xfrm>
        </p:spPr>
        <p:txBody>
          <a:bodyPr/>
          <a:lstStyle/>
          <a:p>
            <a:r>
              <a:rPr lang="en-US" altLang="zh-CN" sz="2000" dirty="0"/>
              <a:t>Element</a:t>
            </a:r>
            <a:r>
              <a:rPr lang="zh-CN" altLang="en-US" sz="2000" dirty="0"/>
              <a:t>：是饿了么团队研发的，一套为开发者、设计师和产品经理准备的基于 </a:t>
            </a:r>
            <a:r>
              <a:rPr lang="en-US" altLang="zh-CN" sz="2000" dirty="0"/>
              <a:t>Vue 2.0 </a:t>
            </a:r>
            <a:r>
              <a:rPr lang="zh-CN" altLang="en-US" sz="2000" dirty="0"/>
              <a:t>的桌面端</a:t>
            </a:r>
            <a:r>
              <a:rPr lang="zh-CN" altLang="en-US" sz="2000" dirty="0">
                <a:solidFill>
                  <a:srgbClr val="0000FF"/>
                </a:solidFill>
              </a:rPr>
              <a:t>组件库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组件：组成网页的部件，例如 超链接、按钮、图片、表格、表单、分页条等等。</a:t>
            </a:r>
          </a:p>
          <a:p>
            <a:r>
              <a:rPr lang="zh-CN" altLang="en-US" sz="2000" dirty="0"/>
              <a:t>官网：</a:t>
            </a:r>
            <a:r>
              <a:rPr lang="en-US" altLang="zh-CN" sz="2000" dirty="0">
                <a:hlinkClick r:id="rId2"/>
              </a:rPr>
              <a:t>https://element.eleme.cn/#/zh-CNListener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089B2AD-B223-93FB-61E8-94F29447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83" y="3171507"/>
            <a:ext cx="4305673" cy="365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8870BB92-0483-49D0-4FD9-36C18E24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237" y="3019425"/>
            <a:ext cx="5306739" cy="906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33E719C-4B4E-BC69-331A-50F97A955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448" y="4062450"/>
            <a:ext cx="3365621" cy="1716692"/>
          </a:xfrm>
          <a:prstGeom prst="roundRect">
            <a:avLst>
              <a:gd name="adj" fmla="val 59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47331ECD-DBA2-7678-CE3E-A280DD086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441" y="4134251"/>
            <a:ext cx="3752850" cy="1819275"/>
          </a:xfrm>
          <a:prstGeom prst="roundRect">
            <a:avLst>
              <a:gd name="adj" fmla="val 6518"/>
            </a:avLst>
          </a:prstGeom>
          <a:ln w="6350">
            <a:solidFill>
              <a:schemeClr val="tx1"/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93FE756E-40F1-8FE6-C7E3-F899C9BE0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754" y="4527306"/>
            <a:ext cx="990686" cy="7239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EF95FB0A-276E-05CE-5867-3F86B90E9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241" y="4333734"/>
            <a:ext cx="2334520" cy="1174126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EB97E206-977D-531B-50C8-09633D27A643}"/>
              </a:ext>
            </a:extLst>
          </p:cNvPr>
          <p:cNvCxnSpPr>
            <a:cxnSpLocks/>
          </p:cNvCxnSpPr>
          <p:nvPr/>
        </p:nvCxnSpPr>
        <p:spPr>
          <a:xfrm>
            <a:off x="5840473" y="3314700"/>
            <a:ext cx="0" cy="3244362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35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快速入门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1254035"/>
            <a:ext cx="10972800" cy="489040"/>
          </a:xfrm>
        </p:spPr>
        <p:txBody>
          <a:bodyPr/>
          <a:lstStyle/>
          <a:p>
            <a:r>
              <a:rPr lang="zh-CN" altLang="en-US" sz="2000" dirty="0" smtClean="0"/>
              <a:t>安装 </a:t>
            </a:r>
            <a:r>
              <a:rPr lang="en-US" altLang="zh-CN" sz="2000" dirty="0" err="1" smtClean="0"/>
              <a:t>ElementUI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组件</a:t>
            </a:r>
            <a:r>
              <a:rPr lang="zh-CN" altLang="en-US" sz="2000" dirty="0"/>
              <a:t>库 （</a:t>
            </a:r>
            <a:r>
              <a:rPr lang="zh-CN" altLang="en-US" sz="2000" dirty="0">
                <a:solidFill>
                  <a:srgbClr val="0000FF"/>
                </a:solidFill>
              </a:rPr>
              <a:t>在当前工程的目录下</a:t>
            </a:r>
            <a:r>
              <a:rPr lang="zh-CN" altLang="en-US" sz="2000" dirty="0"/>
              <a:t>），在命令行执行指令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引入 </a:t>
            </a:r>
            <a:r>
              <a:rPr lang="en-US" altLang="zh-CN" sz="2000" dirty="0" err="1" smtClean="0"/>
              <a:t>ElementUI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组件库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dirty="0"/>
              <a:t>访问官网，复制组件代码，调整</a:t>
            </a:r>
          </a:p>
          <a:p>
            <a:endParaRPr lang="zh-CN" altLang="en-US" sz="2000" dirty="0"/>
          </a:p>
          <a:p>
            <a:endParaRPr lang="zh-CN" altLang="en-US" sz="2000" dirty="0" smtClean="0"/>
          </a:p>
          <a:p>
            <a:endParaRPr lang="zh-CN" altLang="en-US" dirty="0"/>
          </a:p>
        </p:txBody>
      </p:sp>
      <p:sp>
        <p:nvSpPr>
          <p:cNvPr id="5" name="!!矩形: 圆角 7">
            <a:extLst>
              <a:ext uri="{FF2B5EF4-FFF2-40B4-BE49-F238E27FC236}">
                <a16:creationId xmlns="" xmlns:a16="http://schemas.microsoft.com/office/drawing/2014/main" id="{C5094D44-BACB-CBC6-4DF9-80B2F49DEB54}"/>
              </a:ext>
            </a:extLst>
          </p:cNvPr>
          <p:cNvSpPr/>
          <p:nvPr/>
        </p:nvSpPr>
        <p:spPr>
          <a:xfrm>
            <a:off x="993262" y="1717637"/>
            <a:ext cx="10589138" cy="353669"/>
          </a:xfrm>
          <a:prstGeom prst="roundRect">
            <a:avLst>
              <a:gd name="adj" fmla="val 20710"/>
            </a:avLst>
          </a:prstGeom>
          <a:noFill/>
          <a:ln w="63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err="1">
                <a:solidFill>
                  <a:srgbClr val="0E0EFE"/>
                </a:solidFill>
                <a:latin typeface="Consolas" panose="020B0609020204030204" pitchFamily="49" charset="0"/>
              </a:rPr>
              <a:t>npm</a:t>
            </a:r>
            <a:r>
              <a:rPr lang="en-US" altLang="zh-CN" sz="1600" dirty="0">
                <a:solidFill>
                  <a:srgbClr val="0E0EFE"/>
                </a:solidFill>
                <a:latin typeface="Consolas" panose="020B0609020204030204" pitchFamily="49" charset="0"/>
              </a:rPr>
              <a:t> install element-ui@2.15.3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rgbClr val="0E0EFE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2270846D-33D8-3C4E-E9CD-A3622A4DD1A0}"/>
              </a:ext>
            </a:extLst>
          </p:cNvPr>
          <p:cNvGrpSpPr/>
          <p:nvPr/>
        </p:nvGrpSpPr>
        <p:grpSpPr>
          <a:xfrm>
            <a:off x="993262" y="2965939"/>
            <a:ext cx="10579260" cy="1019420"/>
            <a:chOff x="1153450" y="4836462"/>
            <a:chExt cx="9414902" cy="1019420"/>
          </a:xfrm>
        </p:grpSpPr>
        <p:sp>
          <p:nvSpPr>
            <p:cNvPr id="7" name="!!矩形: 圆角 7">
              <a:extLst>
                <a:ext uri="{FF2B5EF4-FFF2-40B4-BE49-F238E27FC236}">
                  <a16:creationId xmlns="" xmlns:a16="http://schemas.microsoft.com/office/drawing/2014/main" id="{5185B705-0F65-3191-964E-C1C5519B46AA}"/>
                </a:ext>
              </a:extLst>
            </p:cNvPr>
            <p:cNvSpPr/>
            <p:nvPr/>
          </p:nvSpPr>
          <p:spPr>
            <a:xfrm>
              <a:off x="1153450" y="4836462"/>
              <a:ext cx="9414902" cy="1019420"/>
            </a:xfrm>
            <a:prstGeom prst="roundRect">
              <a:avLst>
                <a:gd name="adj" fmla="val 8110"/>
              </a:avLst>
            </a:prstGeom>
            <a:noFill/>
            <a:ln w="6350">
              <a:solidFill>
                <a:srgbClr val="00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72000" rtlCol="0" anchor="ctr"/>
            <a:lstStyle/>
            <a:p>
              <a:r>
                <a:rPr lang="en-US" altLang="zh-CN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ElementUI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'element-</a:t>
              </a:r>
              <a:r>
                <a:rPr lang="en-US" altLang="zh-CN" sz="16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ui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'element-</a:t>
              </a:r>
              <a:r>
                <a:rPr lang="en-US" altLang="zh-CN" sz="16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ui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/lib/theme-chalk/index.css'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/>
              </a:r>
              <a:b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Vue.use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ElementUI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8" name="矩形: 对角圆角 10">
              <a:extLst>
                <a:ext uri="{FF2B5EF4-FFF2-40B4-BE49-F238E27FC236}">
                  <a16:creationId xmlns="" xmlns:a16="http://schemas.microsoft.com/office/drawing/2014/main" id="{D11F9B12-7409-A306-DF2A-36AA21C6EDB8}"/>
                </a:ext>
              </a:extLst>
            </p:cNvPr>
            <p:cNvSpPr/>
            <p:nvPr/>
          </p:nvSpPr>
          <p:spPr>
            <a:xfrm>
              <a:off x="9390408" y="5498285"/>
              <a:ext cx="1177944" cy="353669"/>
            </a:xfrm>
            <a:prstGeom prst="round2Diag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main.js</a:t>
              </a:r>
              <a:endParaRPr lang="zh-CN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94497F13-3D57-4D50-4D1D-D403EB75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40" y="4879993"/>
            <a:ext cx="9431210" cy="7247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45E1C033-D31C-7A3D-CC25-0C9D2078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12" y="5706335"/>
            <a:ext cx="9484238" cy="64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4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Vue </a:t>
            </a:r>
            <a:r>
              <a:rPr lang="zh-CN" altLang="en-US" dirty="0" smtClean="0"/>
              <a:t>组件库 </a:t>
            </a:r>
            <a:r>
              <a:rPr lang="en-US" altLang="zh-CN" dirty="0" smtClean="0"/>
              <a:t>Element </a:t>
            </a:r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根据页面原型</a:t>
            </a:r>
            <a:r>
              <a:rPr lang="zh-CN" altLang="en-US" dirty="0" smtClean="0"/>
              <a:t>完成 </a:t>
            </a:r>
            <a:r>
              <a:rPr lang="zh-CN" altLang="en-US" dirty="0" smtClean="0">
                <a:solidFill>
                  <a:srgbClr val="0000FF"/>
                </a:solidFill>
              </a:rPr>
              <a:t>员工管理 </a:t>
            </a:r>
            <a:r>
              <a:rPr lang="zh-CN" altLang="en-US" dirty="0" smtClean="0"/>
              <a:t>页面</a:t>
            </a:r>
            <a:r>
              <a:rPr lang="zh-CN" altLang="en-US" dirty="0"/>
              <a:t>开发，并</a:t>
            </a:r>
            <a:r>
              <a:rPr lang="zh-CN" altLang="en-US" dirty="0" smtClean="0"/>
              <a:t>通过 </a:t>
            </a:r>
            <a:r>
              <a:rPr lang="en-US" altLang="zh-CN" dirty="0" err="1" smtClean="0"/>
              <a:t>Axios</a:t>
            </a:r>
            <a:r>
              <a:rPr lang="zh-CN" altLang="en-US" dirty="0"/>
              <a:t>完成数据异步加载。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88" y="1795899"/>
            <a:ext cx="7079756" cy="37280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5835701"/>
            <a:ext cx="10780952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8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11" t="14435"/>
          <a:stretch/>
        </p:blipFill>
        <p:spPr>
          <a:xfrm>
            <a:off x="1468482" y="1908495"/>
            <a:ext cx="9482169" cy="438707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Vue </a:t>
            </a:r>
            <a:r>
              <a:rPr lang="zh-CN" altLang="en-US" dirty="0" smtClean="0"/>
              <a:t>组件库 </a:t>
            </a:r>
            <a:r>
              <a:rPr lang="en-US" altLang="zh-CN" dirty="0" smtClean="0"/>
              <a:t>Element </a:t>
            </a:r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6" name="文本占位符 8">
            <a:extLst>
              <a:ext uri="{FF2B5EF4-FFF2-40B4-BE49-F238E27FC236}">
                <a16:creationId xmlns="" xmlns:a16="http://schemas.microsoft.com/office/drawing/2014/main" id="{6555A0CC-95DE-33D8-17CA-F91D8C17EE1F}"/>
              </a:ext>
            </a:extLst>
          </p:cNvPr>
          <p:cNvSpPr txBox="1">
            <a:spLocks/>
          </p:cNvSpPr>
          <p:nvPr/>
        </p:nvSpPr>
        <p:spPr>
          <a:xfrm>
            <a:off x="609600" y="1257514"/>
            <a:ext cx="11209506" cy="5637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服务端数据获取地址：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https://mock.apifox.cn/m1/3128855-0-default/emp/list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137BAA6-E790-00E4-203F-CC34CAA1A4BB}"/>
              </a:ext>
            </a:extLst>
          </p:cNvPr>
          <p:cNvSpPr/>
          <p:nvPr/>
        </p:nvSpPr>
        <p:spPr>
          <a:xfrm>
            <a:off x="1429368" y="1908495"/>
            <a:ext cx="9521284" cy="410757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F47757B-53CA-42B1-55E6-AF754A205A53}"/>
              </a:ext>
            </a:extLst>
          </p:cNvPr>
          <p:cNvSpPr/>
          <p:nvPr/>
        </p:nvSpPr>
        <p:spPr>
          <a:xfrm>
            <a:off x="1429367" y="2319252"/>
            <a:ext cx="1277512" cy="3928401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0430B876-0ACF-06FA-4047-45C77A688192}"/>
              </a:ext>
            </a:extLst>
          </p:cNvPr>
          <p:cNvSpPr/>
          <p:nvPr/>
        </p:nvSpPr>
        <p:spPr>
          <a:xfrm>
            <a:off x="2706879" y="2319251"/>
            <a:ext cx="8217394" cy="3928401"/>
          </a:xfrm>
          <a:prstGeom prst="rect">
            <a:avLst/>
          </a:prstGeom>
          <a:solidFill>
            <a:schemeClr val="accent6">
              <a:lumMod val="7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7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Vue </a:t>
            </a:r>
            <a:r>
              <a:rPr lang="zh-CN" altLang="en-US" dirty="0" smtClean="0"/>
              <a:t>组件库 </a:t>
            </a:r>
            <a:r>
              <a:rPr lang="en-US" altLang="zh-CN" dirty="0" smtClean="0"/>
              <a:t>Element </a:t>
            </a:r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877454" y="1254036"/>
            <a:ext cx="4704945" cy="1619794"/>
          </a:xfrm>
        </p:spPr>
        <p:txBody>
          <a:bodyPr/>
          <a:lstStyle/>
          <a:p>
            <a:r>
              <a:rPr lang="zh-CN" altLang="en-US" dirty="0"/>
              <a:t>步骤：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800" dirty="0"/>
              <a:t>创建页面，完成页面的整体布局规划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800" dirty="0"/>
              <a:t>布局中各个部分的组件实现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1800" dirty="0"/>
              <a:t>列表数据的异步加载，并渲染展示</a:t>
            </a:r>
          </a:p>
          <a:p>
            <a:endParaRPr lang="zh-CN" altLang="en-US" dirty="0"/>
          </a:p>
        </p:txBody>
      </p:sp>
      <p:sp>
        <p:nvSpPr>
          <p:cNvPr id="16" name="矩形: 对角圆角 10">
            <a:extLst>
              <a:ext uri="{FF2B5EF4-FFF2-40B4-BE49-F238E27FC236}">
                <a16:creationId xmlns="" xmlns:a16="http://schemas.microsoft.com/office/drawing/2014/main" id="{7C9DD873-E221-9530-2170-BCC5D86A9014}"/>
              </a:ext>
            </a:extLst>
          </p:cNvPr>
          <p:cNvSpPr/>
          <p:nvPr/>
        </p:nvSpPr>
        <p:spPr>
          <a:xfrm>
            <a:off x="587376" y="4635603"/>
            <a:ext cx="10995024" cy="1468315"/>
          </a:xfrm>
          <a:prstGeom prst="round2DiagRect">
            <a:avLst>
              <a:gd name="adj1" fmla="val 12802"/>
              <a:gd name="adj2" fmla="val 0"/>
            </a:avLst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Vue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项目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中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使用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Axios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在项目目录下安装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axios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：</a:t>
            </a:r>
            <a:r>
              <a:rPr lang="en-US" altLang="zh-CN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npm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 install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在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Vue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文件中，需要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axios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时，导入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axios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：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import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';</a:t>
            </a:r>
            <a:endParaRPr lang="en-US" altLang="zh-CN" b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411" t="14435"/>
          <a:stretch/>
        </p:blipFill>
        <p:spPr>
          <a:xfrm>
            <a:off x="626490" y="1274796"/>
            <a:ext cx="5943913" cy="309400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0137BAA6-E790-00E4-203F-CC34CAA1A4BB}"/>
              </a:ext>
            </a:extLst>
          </p:cNvPr>
          <p:cNvSpPr/>
          <p:nvPr/>
        </p:nvSpPr>
        <p:spPr>
          <a:xfrm>
            <a:off x="587375" y="1274797"/>
            <a:ext cx="5983027" cy="257484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9F47757B-53CA-42B1-55E6-AF754A205A53}"/>
              </a:ext>
            </a:extLst>
          </p:cNvPr>
          <p:cNvSpPr/>
          <p:nvPr/>
        </p:nvSpPr>
        <p:spPr>
          <a:xfrm>
            <a:off x="609600" y="1570819"/>
            <a:ext cx="775175" cy="2797981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0430B876-0ACF-06FA-4047-45C77A688192}"/>
              </a:ext>
            </a:extLst>
          </p:cNvPr>
          <p:cNvSpPr/>
          <p:nvPr/>
        </p:nvSpPr>
        <p:spPr>
          <a:xfrm>
            <a:off x="1473382" y="1570819"/>
            <a:ext cx="5097020" cy="2797981"/>
          </a:xfrm>
          <a:prstGeom prst="rect">
            <a:avLst/>
          </a:prstGeom>
          <a:solidFill>
            <a:schemeClr val="accent6">
              <a:lumMod val="7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877453" y="3521413"/>
            <a:ext cx="4704946" cy="847387"/>
          </a:xfrm>
          <a:prstGeom prst="rect">
            <a:avLst/>
          </a:prstGeom>
          <a:ln>
            <a:solidFill>
              <a:srgbClr val="0000FF"/>
            </a:solidFill>
            <a:prstDash val="dash"/>
          </a:ln>
        </p:spPr>
        <p:txBody>
          <a:bodyPr wrap="square">
            <a:noAutofit/>
          </a:bodyPr>
          <a:lstStyle/>
          <a:p>
            <a:r>
              <a:rPr lang="en-US" altLang="zh-CN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AF00DB"/>
                </a:solidFill>
                <a:latin typeface="Consolas" panose="020B0609020204030204" pitchFamily="49" charset="0"/>
              </a:rPr>
              <a:t>   import</a:t>
            </a:r>
            <a:r>
              <a:rPr lang="en-US" altLang="zh-CN" sz="16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axios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axios</a:t>
            </a:r>
            <a:r>
              <a:rPr lang="en-US" altLang="zh-CN" sz="16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6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/>
            </a:r>
            <a:b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</a:b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3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2630" b="20553"/>
          <a:stretch/>
        </p:blipFill>
        <p:spPr>
          <a:xfrm>
            <a:off x="587375" y="1268413"/>
            <a:ext cx="10995025" cy="500538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en-US" altLang="zh-CN" dirty="0"/>
              <a:t>Vue </a:t>
            </a:r>
            <a:r>
              <a:rPr lang="zh-CN" altLang="en-US" dirty="0"/>
              <a:t>组件库 </a:t>
            </a:r>
            <a:r>
              <a:rPr lang="en-US" altLang="zh-CN" dirty="0"/>
              <a:t>Element </a:t>
            </a:r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8FC5E2E4-A936-E897-F391-2800D0A55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2451347"/>
            <a:ext cx="8839152" cy="37938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3B6CB21-4148-33B6-8273-5F37D78E41C0}"/>
              </a:ext>
            </a:extLst>
          </p:cNvPr>
          <p:cNvSpPr/>
          <p:nvPr/>
        </p:nvSpPr>
        <p:spPr>
          <a:xfrm>
            <a:off x="587375" y="3009142"/>
            <a:ext cx="1607316" cy="304800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F3164271-6A31-F832-B8AD-CE1ECD4C8902}"/>
              </a:ext>
            </a:extLst>
          </p:cNvPr>
          <p:cNvSpPr/>
          <p:nvPr/>
        </p:nvSpPr>
        <p:spPr>
          <a:xfrm>
            <a:off x="587375" y="2632905"/>
            <a:ext cx="1607316" cy="304800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86835" y="5705515"/>
            <a:ext cx="7879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目前尚未完成的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工作：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点击左侧菜单无反应。期望跳转到对应的页面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33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5. Vue 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6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1268413"/>
            <a:ext cx="10995024" cy="500538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Vue </a:t>
            </a:r>
            <a:r>
              <a:rPr lang="zh-CN" altLang="en-US" dirty="0"/>
              <a:t>路由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FB87078-66DF-4792-4435-9156DCB9B2C2}"/>
              </a:ext>
            </a:extLst>
          </p:cNvPr>
          <p:cNvSpPr/>
          <p:nvPr/>
        </p:nvSpPr>
        <p:spPr>
          <a:xfrm>
            <a:off x="609600" y="2704983"/>
            <a:ext cx="1560846" cy="320952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04A4CD6-7B31-BF43-19EB-C230038BB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869" y="1620941"/>
            <a:ext cx="1674053" cy="202688"/>
          </a:xfrm>
          <a:prstGeom prst="rect">
            <a:avLst/>
          </a:prstGeom>
        </p:spPr>
      </p:pic>
      <p:sp>
        <p:nvSpPr>
          <p:cNvPr id="8" name="矩形: 对角圆角 15">
            <a:extLst>
              <a:ext uri="{FF2B5EF4-FFF2-40B4-BE49-F238E27FC236}">
                <a16:creationId xmlns="" xmlns:a16="http://schemas.microsoft.com/office/drawing/2014/main" id="{8E2DAB5C-D6C3-4E9A-2FB7-2B694E8CB144}"/>
              </a:ext>
            </a:extLst>
          </p:cNvPr>
          <p:cNvSpPr/>
          <p:nvPr/>
        </p:nvSpPr>
        <p:spPr>
          <a:xfrm>
            <a:off x="4156934" y="1303081"/>
            <a:ext cx="7425465" cy="373436"/>
          </a:xfrm>
          <a:prstGeom prst="round2DiagRect">
            <a:avLst>
              <a:gd name="adj1" fmla="val 0"/>
              <a:gd name="adj2" fmla="val 2057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前端路由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: URL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中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的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hash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(#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与组件之间的对应关系。</a:t>
            </a:r>
          </a:p>
        </p:txBody>
      </p:sp>
      <p:cxnSp>
        <p:nvCxnSpPr>
          <p:cNvPr id="9" name="连接符: 曲线 17">
            <a:extLst>
              <a:ext uri="{FF2B5EF4-FFF2-40B4-BE49-F238E27FC236}">
                <a16:creationId xmlns="" xmlns:a16="http://schemas.microsoft.com/office/drawing/2014/main" id="{DBE7C82D-B101-B96D-3D66-34DE35F34497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1065454" y="1991116"/>
            <a:ext cx="1019246" cy="481584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曲线 19">
            <a:extLst>
              <a:ext uri="{FF2B5EF4-FFF2-40B4-BE49-F238E27FC236}">
                <a16:creationId xmlns="" xmlns:a16="http://schemas.microsoft.com/office/drawing/2014/main" id="{8DABDC86-5358-2A10-AC5A-31273ACD474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89922" y="1722285"/>
            <a:ext cx="215243" cy="618534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314AC493-33F8-8E34-6404-15BDCF3A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140" y="2328080"/>
            <a:ext cx="9365484" cy="41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Vue </a:t>
            </a:r>
            <a:r>
              <a:rPr lang="zh-CN" altLang="en-US" dirty="0"/>
              <a:t>路由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600075" y="1272196"/>
            <a:ext cx="10982325" cy="25743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对角圆角 2">
            <a:extLst>
              <a:ext uri="{FF2B5EF4-FFF2-40B4-BE49-F238E27FC236}">
                <a16:creationId xmlns:a16="http://schemas.microsoft.com/office/drawing/2014/main" xmlns="" id="{4D0389AB-C78B-CCE2-EA56-444D6E612B2E}"/>
              </a:ext>
            </a:extLst>
          </p:cNvPr>
          <p:cNvSpPr/>
          <p:nvPr/>
        </p:nvSpPr>
        <p:spPr>
          <a:xfrm>
            <a:off x="595312" y="1269816"/>
            <a:ext cx="2264619" cy="370599"/>
          </a:xfrm>
          <a:prstGeom prst="round2DiagRect">
            <a:avLst>
              <a:gd name="adj1" fmla="val 22684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36000" bIns="72000" rtlCol="0" anchor="ctr"/>
          <a:lstStyle/>
          <a:p>
            <a:pPr defTabSz="360000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      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Vue Router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7" name="内容占位符 3"/>
          <p:cNvSpPr txBox="1">
            <a:spLocks/>
          </p:cNvSpPr>
          <p:nvPr/>
        </p:nvSpPr>
        <p:spPr bwMode="auto">
          <a:xfrm>
            <a:off x="608162" y="1716591"/>
            <a:ext cx="10974238" cy="21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kern="0" dirty="0"/>
              <a:t>介绍： </a:t>
            </a:r>
            <a:r>
              <a:rPr lang="en-US" altLang="zh-CN" sz="2000" kern="0" dirty="0"/>
              <a:t>Vue Router </a:t>
            </a:r>
            <a:r>
              <a:rPr lang="zh-CN" altLang="en-US" sz="2000" kern="0" dirty="0"/>
              <a:t>是 </a:t>
            </a:r>
            <a:r>
              <a:rPr lang="en-US" altLang="zh-CN" sz="2000" kern="0" dirty="0"/>
              <a:t>Vue </a:t>
            </a:r>
            <a:r>
              <a:rPr lang="zh-CN" altLang="en-US" sz="2000" kern="0" dirty="0"/>
              <a:t>的官方路由。</a:t>
            </a:r>
          </a:p>
          <a:p>
            <a:r>
              <a:rPr lang="zh-CN" altLang="en-US" sz="2000" kern="0" dirty="0"/>
              <a:t>组成：</a:t>
            </a:r>
          </a:p>
          <a:p>
            <a:pPr lvl="1"/>
            <a:r>
              <a:rPr lang="en-US" altLang="zh-CN" sz="1800" kern="0" dirty="0" err="1"/>
              <a:t>VueRouter</a:t>
            </a:r>
            <a:r>
              <a:rPr lang="zh-CN" altLang="en-US" sz="1800" kern="0" dirty="0"/>
              <a:t>：路由器类，根据路由请求在路由视图中动态渲染选中的组件</a:t>
            </a:r>
          </a:p>
          <a:p>
            <a:pPr lvl="1"/>
            <a:r>
              <a:rPr lang="en-US" altLang="zh-CN" sz="1800" kern="0" dirty="0"/>
              <a:t>&lt;router-link&gt;</a:t>
            </a:r>
            <a:r>
              <a:rPr lang="zh-CN" altLang="en-US" sz="1800" kern="0" dirty="0"/>
              <a:t>：请求链接组件，浏览器会解析</a:t>
            </a:r>
            <a:r>
              <a:rPr lang="zh-CN" altLang="en-US" sz="1800" kern="0" dirty="0" smtClean="0"/>
              <a:t>成 </a:t>
            </a:r>
            <a:r>
              <a:rPr lang="en-US" altLang="zh-CN" sz="1800" kern="0" dirty="0" smtClean="0"/>
              <a:t>&lt;</a:t>
            </a:r>
            <a:r>
              <a:rPr lang="en-US" altLang="zh-CN" sz="1800" kern="0" dirty="0"/>
              <a:t>a&gt;</a:t>
            </a:r>
          </a:p>
          <a:p>
            <a:pPr lvl="1"/>
            <a:r>
              <a:rPr lang="en-US" altLang="zh-CN" sz="1800" kern="0" dirty="0"/>
              <a:t>&lt;router-view&gt;</a:t>
            </a:r>
            <a:r>
              <a:rPr lang="zh-CN" altLang="en-US" sz="1800" kern="0" dirty="0"/>
              <a:t>：动态视图组件，用来渲染展示与路由路径对应的组件</a:t>
            </a:r>
          </a:p>
          <a:p>
            <a:endParaRPr lang="zh-CN" altLang="en-US" sz="1600" kern="0" dirty="0"/>
          </a:p>
        </p:txBody>
      </p:sp>
      <p:sp>
        <p:nvSpPr>
          <p:cNvPr id="9" name="Shape 2774">
            <a:extLst>
              <a:ext uri="{FF2B5EF4-FFF2-40B4-BE49-F238E27FC236}">
                <a16:creationId xmlns="" xmlns:a16="http://schemas.microsoft.com/office/drawing/2014/main" id="{CA63F743-302F-5159-44B6-648DFD2B2108}"/>
              </a:ext>
            </a:extLst>
          </p:cNvPr>
          <p:cNvSpPr/>
          <p:nvPr/>
        </p:nvSpPr>
        <p:spPr>
          <a:xfrm>
            <a:off x="747522" y="1353418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" name="矩形: 对角圆角 13">
            <a:extLst>
              <a:ext uri="{FF2B5EF4-FFF2-40B4-BE49-F238E27FC236}">
                <a16:creationId xmlns="" xmlns:a16="http://schemas.microsoft.com/office/drawing/2014/main" id="{8218B198-9D6A-47EF-1083-479171A8A882}"/>
              </a:ext>
            </a:extLst>
          </p:cNvPr>
          <p:cNvSpPr/>
          <p:nvPr/>
        </p:nvSpPr>
        <p:spPr>
          <a:xfrm>
            <a:off x="6341089" y="4036106"/>
            <a:ext cx="1771779" cy="59644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路由链接组件</a:t>
            </a:r>
            <a:endParaRPr lang="en-US" altLang="zh-CN" sz="16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router-link</a:t>
            </a:r>
            <a:endParaRPr lang="zh-CN" altLang="en-US" sz="16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立方体 10">
            <a:extLst>
              <a:ext uri="{FF2B5EF4-FFF2-40B4-BE49-F238E27FC236}">
                <a16:creationId xmlns="" xmlns:a16="http://schemas.microsoft.com/office/drawing/2014/main" id="{F8C2187F-FEDA-880A-4742-4DE6499050AE}"/>
              </a:ext>
            </a:extLst>
          </p:cNvPr>
          <p:cNvSpPr/>
          <p:nvPr/>
        </p:nvSpPr>
        <p:spPr>
          <a:xfrm>
            <a:off x="3436867" y="4548577"/>
            <a:ext cx="1679881" cy="1453978"/>
          </a:xfrm>
          <a:prstGeom prst="cube">
            <a:avLst>
              <a:gd name="adj" fmla="val 17381"/>
            </a:avLst>
          </a:prstGeom>
          <a:noFill/>
          <a:ln w="63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路由器 </a:t>
            </a:r>
            <a:r>
              <a:rPr lang="en-US" altLang="zh-CN" sz="1600" dirty="0" err="1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VueRouter</a:t>
            </a:r>
            <a:endParaRPr lang="en-US" altLang="zh-CN" sz="1600" dirty="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400" dirty="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zh-CN" altLang="en-US" sz="1400" dirty="0">
              <a:solidFill>
                <a:srgbClr val="00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对角圆角 17">
            <a:extLst>
              <a:ext uri="{FF2B5EF4-FFF2-40B4-BE49-F238E27FC236}">
                <a16:creationId xmlns="" xmlns:a16="http://schemas.microsoft.com/office/drawing/2014/main" id="{14932C50-F430-7A00-CC64-D686FF64BE4A}"/>
              </a:ext>
            </a:extLst>
          </p:cNvPr>
          <p:cNvSpPr/>
          <p:nvPr/>
        </p:nvSpPr>
        <p:spPr>
          <a:xfrm>
            <a:off x="6341088" y="5465864"/>
            <a:ext cx="1771779" cy="596442"/>
          </a:xfrm>
          <a:prstGeom prst="round2DiagRect">
            <a:avLst/>
          </a:prstGeom>
          <a:solidFill>
            <a:srgbClr val="FFD1D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路由展示组件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router-view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cxnSp>
        <p:nvCxnSpPr>
          <p:cNvPr id="13" name="连接符: 曲线 19">
            <a:extLst>
              <a:ext uri="{FF2B5EF4-FFF2-40B4-BE49-F238E27FC236}">
                <a16:creationId xmlns="" xmlns:a16="http://schemas.microsoft.com/office/drawing/2014/main" id="{469CBCC4-91E5-42C5-D156-268F5496433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10800000" flipV="1">
            <a:off x="4403165" y="4334327"/>
            <a:ext cx="1937924" cy="214250"/>
          </a:xfrm>
          <a:prstGeom prst="curvedConnector2">
            <a:avLst/>
          </a:prstGeom>
          <a:ln w="190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21">
            <a:extLst>
              <a:ext uri="{FF2B5EF4-FFF2-40B4-BE49-F238E27FC236}">
                <a16:creationId xmlns="" xmlns:a16="http://schemas.microsoft.com/office/drawing/2014/main" id="{AA394DCC-FBF8-7FEA-0DFA-6532520207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rot="5400000" flipH="1" flipV="1">
            <a:off x="5126534" y="4788001"/>
            <a:ext cx="238470" cy="2190638"/>
          </a:xfrm>
          <a:prstGeom prst="curvedConnector4">
            <a:avLst>
              <a:gd name="adj1" fmla="val -95861"/>
              <a:gd name="adj2" fmla="val 72055"/>
            </a:avLst>
          </a:prstGeom>
          <a:ln w="190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文档 14">
            <a:extLst>
              <a:ext uri="{FF2B5EF4-FFF2-40B4-BE49-F238E27FC236}">
                <a16:creationId xmlns="" xmlns:a16="http://schemas.microsoft.com/office/drawing/2014/main" id="{B95E09E4-6C68-E3A8-D0A1-A228CDB79486}"/>
              </a:ext>
            </a:extLst>
          </p:cNvPr>
          <p:cNvSpPr/>
          <p:nvPr/>
        </p:nvSpPr>
        <p:spPr>
          <a:xfrm>
            <a:off x="3586246" y="5472907"/>
            <a:ext cx="1128408" cy="470647"/>
          </a:xfrm>
          <a:prstGeom prst="flowChartDocumen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路由表</a:t>
            </a:r>
          </a:p>
        </p:txBody>
      </p:sp>
      <p:sp>
        <p:nvSpPr>
          <p:cNvPr id="16" name="流程图: 文档 15">
            <a:extLst>
              <a:ext uri="{FF2B5EF4-FFF2-40B4-BE49-F238E27FC236}">
                <a16:creationId xmlns="" xmlns:a16="http://schemas.microsoft.com/office/drawing/2014/main" id="{0E71D2CC-A2C0-1DAA-673D-22DFAA8369A1}"/>
              </a:ext>
            </a:extLst>
          </p:cNvPr>
          <p:cNvSpPr/>
          <p:nvPr/>
        </p:nvSpPr>
        <p:spPr>
          <a:xfrm>
            <a:off x="595312" y="4694496"/>
            <a:ext cx="2424335" cy="1236610"/>
          </a:xfrm>
          <a:prstGeom prst="flowChartDocumen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/user : 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UserView.vue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: 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EmpView.vue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/order : </a:t>
            </a:r>
            <a:r>
              <a:rPr lang="en-US" altLang="zh-CN" sz="1400" dirty="0" err="1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OrderView.vue</a:t>
            </a:r>
            <a:endParaRPr lang="zh-CN" altLang="en-US" sz="1400" dirty="0">
              <a:solidFill>
                <a:srgbClr val="0000FF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8BCF17B-AD72-276C-C39E-88C368790447}"/>
              </a:ext>
            </a:extLst>
          </p:cNvPr>
          <p:cNvSpPr txBox="1"/>
          <p:nvPr/>
        </p:nvSpPr>
        <p:spPr>
          <a:xfrm>
            <a:off x="4908959" y="4192876"/>
            <a:ext cx="118227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路由请求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DE9824E4-3BB5-19BE-AF27-A17C27D462B4}"/>
              </a:ext>
            </a:extLst>
          </p:cNvPr>
          <p:cNvSpPr txBox="1"/>
          <p:nvPr/>
        </p:nvSpPr>
        <p:spPr>
          <a:xfrm>
            <a:off x="4908959" y="6054724"/>
            <a:ext cx="755551" cy="338554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对角圆角 1">
            <a:extLst>
              <a:ext uri="{FF2B5EF4-FFF2-40B4-BE49-F238E27FC236}">
                <a16:creationId xmlns="" xmlns:a16="http://schemas.microsoft.com/office/drawing/2014/main" id="{5574857E-B51A-47A7-BC5A-CDB956444247}"/>
              </a:ext>
            </a:extLst>
          </p:cNvPr>
          <p:cNvSpPr/>
          <p:nvPr/>
        </p:nvSpPr>
        <p:spPr>
          <a:xfrm>
            <a:off x="6341088" y="4735739"/>
            <a:ext cx="5241312" cy="356128"/>
          </a:xfrm>
          <a:prstGeom prst="round2DiagRect">
            <a:avLst>
              <a:gd name="adj1" fmla="val 12802"/>
              <a:gd name="adj2" fmla="val 0"/>
            </a:avLst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&lt;router-link to="/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emp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"&gt;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&lt;/router-link&gt;</a:t>
            </a:r>
          </a:p>
        </p:txBody>
      </p:sp>
      <p:sp>
        <p:nvSpPr>
          <p:cNvPr id="20" name="矩形: 对角圆角 3">
            <a:extLst>
              <a:ext uri="{FF2B5EF4-FFF2-40B4-BE49-F238E27FC236}">
                <a16:creationId xmlns="" xmlns:a16="http://schemas.microsoft.com/office/drawing/2014/main" id="{15863F63-4E32-C16C-32B6-7C0C13662BA1}"/>
              </a:ext>
            </a:extLst>
          </p:cNvPr>
          <p:cNvSpPr/>
          <p:nvPr/>
        </p:nvSpPr>
        <p:spPr>
          <a:xfrm>
            <a:off x="6341088" y="6251828"/>
            <a:ext cx="5241312" cy="282900"/>
          </a:xfrm>
          <a:prstGeom prst="round2DiagRect">
            <a:avLst>
              <a:gd name="adj1" fmla="val 12802"/>
              <a:gd name="adj2" fmla="val 0"/>
            </a:avLst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&lt;router-view&gt;&lt;/router-view&gt;</a:t>
            </a:r>
          </a:p>
        </p:txBody>
      </p:sp>
    </p:spTree>
    <p:extLst>
      <p:ext uri="{BB962C8B-B14F-4D97-AF65-F5344CB8AC3E}">
        <p14:creationId xmlns:p14="http://schemas.microsoft.com/office/powerpoint/2010/main" val="21329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1. Ajax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Vue </a:t>
            </a:r>
            <a:r>
              <a:rPr lang="zh-CN" altLang="en-US" dirty="0"/>
              <a:t>路由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</a:p>
          <a:p>
            <a:endParaRPr lang="zh-CN" altLang="en-US" dirty="0"/>
          </a:p>
          <a:p>
            <a:r>
              <a:rPr lang="zh-CN" altLang="en-US" dirty="0"/>
              <a:t>定义路由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B5B56842-0CFE-8FAB-D81E-59004A6F553D}"/>
              </a:ext>
            </a:extLst>
          </p:cNvPr>
          <p:cNvSpPr txBox="1"/>
          <p:nvPr/>
        </p:nvSpPr>
        <p:spPr>
          <a:xfrm>
            <a:off x="1840004" y="1311274"/>
            <a:ext cx="2393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Vue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项目时已选择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)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="" xmlns:a16="http://schemas.microsoft.com/office/drawing/2014/main" id="{9DB357E3-13B9-7F41-DC51-99DD83370A1F}"/>
              </a:ext>
            </a:extLst>
          </p:cNvPr>
          <p:cNvSpPr/>
          <p:nvPr/>
        </p:nvSpPr>
        <p:spPr>
          <a:xfrm>
            <a:off x="1027890" y="1730292"/>
            <a:ext cx="4179110" cy="353669"/>
          </a:xfrm>
          <a:prstGeom prst="roundRect">
            <a:avLst>
              <a:gd name="adj" fmla="val 20710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solidFill>
                  <a:srgbClr val="0E0EFE"/>
                </a:solidFill>
                <a:latin typeface="Consolas" panose="020B0609020204030204" pitchFamily="49" charset="0"/>
              </a:rPr>
              <a:t>npm</a:t>
            </a:r>
            <a:r>
              <a:rPr lang="en-US" altLang="zh-CN" sz="2000" dirty="0">
                <a:solidFill>
                  <a:srgbClr val="0E0EFE"/>
                </a:solidFill>
                <a:latin typeface="Consolas" panose="020B0609020204030204" pitchFamily="49" charset="0"/>
              </a:rPr>
              <a:t> install vue-router@</a:t>
            </a:r>
            <a:r>
              <a:rPr lang="en-US" altLang="zh-CN" sz="2000" b="0" dirty="0">
                <a:solidFill>
                  <a:srgbClr val="0E0EFE"/>
                </a:solidFill>
                <a:effectLst/>
                <a:latin typeface="Consolas" panose="020B0609020204030204" pitchFamily="49" charset="0"/>
              </a:rPr>
              <a:t>3.5.1</a:t>
            </a:r>
            <a:endParaRPr lang="zh-CN" altLang="en-US" sz="2000" b="0" dirty="0">
              <a:solidFill>
                <a:srgbClr val="0E0EF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254204C-AC2D-8CB8-F23C-9F732F18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84" y="2690569"/>
            <a:ext cx="6470750" cy="3791819"/>
          </a:xfrm>
          <a:prstGeom prst="roundRect">
            <a:avLst>
              <a:gd name="adj" fmla="val 2718"/>
            </a:avLst>
          </a:prstGeom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EE857CB-4E25-81A6-7DA7-BC998639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2" y="3134742"/>
            <a:ext cx="4130398" cy="2903472"/>
          </a:xfrm>
          <a:prstGeom prst="roundRect">
            <a:avLst>
              <a:gd name="adj" fmla="val 4317"/>
            </a:avLst>
          </a:prstGeom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990557"/>
            <a:ext cx="6624490" cy="17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en-US" altLang="zh-CN" dirty="0"/>
              <a:t>Vue </a:t>
            </a:r>
            <a:r>
              <a:rPr lang="zh-CN" altLang="en-US" dirty="0"/>
              <a:t>路由</a:t>
            </a:r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 </a:t>
            </a:r>
            <a:r>
              <a:rPr lang="en-US" altLang="zh-CN" dirty="0" smtClean="0"/>
              <a:t>Vue </a:t>
            </a:r>
            <a:r>
              <a:rPr lang="zh-CN" altLang="en-US" dirty="0" smtClean="0"/>
              <a:t>的路由 </a:t>
            </a:r>
            <a:r>
              <a:rPr lang="en-US" altLang="zh-CN" dirty="0" err="1" smtClean="0"/>
              <a:t>VueRouter</a:t>
            </a:r>
            <a:r>
              <a:rPr lang="en-US" altLang="zh-CN" dirty="0" smtClean="0"/>
              <a:t> </a:t>
            </a:r>
            <a:r>
              <a:rPr lang="zh-CN" altLang="en-US" dirty="0" smtClean="0"/>
              <a:t>完成</a:t>
            </a:r>
            <a:r>
              <a:rPr lang="zh-CN" altLang="en-US" dirty="0"/>
              <a:t>左侧菜单栏点击切换效果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4E6B7E8-3EBC-040D-E25C-098C8F51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748170"/>
            <a:ext cx="8953500" cy="45256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5267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716089"/>
            <a:ext cx="10182226" cy="455771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en-US" altLang="zh-CN" dirty="0"/>
              <a:t>Vue </a:t>
            </a:r>
            <a:r>
              <a:rPr lang="zh-CN" altLang="en-US" dirty="0"/>
              <a:t>路由</a:t>
            </a:r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 </a:t>
            </a:r>
            <a:r>
              <a:rPr lang="en-US" altLang="zh-CN" dirty="0" smtClean="0"/>
              <a:t>Vue </a:t>
            </a:r>
            <a:r>
              <a:rPr lang="zh-CN" altLang="en-US" dirty="0" smtClean="0"/>
              <a:t>的路由 </a:t>
            </a:r>
            <a:r>
              <a:rPr lang="en-US" altLang="zh-CN" dirty="0" err="1" smtClean="0"/>
              <a:t>VueRouter</a:t>
            </a:r>
            <a:r>
              <a:rPr lang="en-US" altLang="zh-CN" dirty="0" smtClean="0"/>
              <a:t> </a:t>
            </a:r>
            <a:r>
              <a:rPr lang="zh-CN" altLang="en-US" dirty="0" smtClean="0"/>
              <a:t>完成</a:t>
            </a:r>
            <a:r>
              <a:rPr lang="zh-CN" altLang="en-US" dirty="0"/>
              <a:t>左侧菜单栏点击切换效果</a:t>
            </a:r>
          </a:p>
          <a:p>
            <a:endParaRPr lang="zh-CN" altLang="en-US" dirty="0"/>
          </a:p>
        </p:txBody>
      </p:sp>
      <p:sp>
        <p:nvSpPr>
          <p:cNvPr id="6" name="矩形: 对角圆角 1">
            <a:extLst>
              <a:ext uri="{FF2B5EF4-FFF2-40B4-BE49-F238E27FC236}">
                <a16:creationId xmlns="" xmlns:a16="http://schemas.microsoft.com/office/drawing/2014/main" id="{1EA7EADF-81C6-68AE-020D-63FC3770F5CE}"/>
              </a:ext>
            </a:extLst>
          </p:cNvPr>
          <p:cNvSpPr/>
          <p:nvPr/>
        </p:nvSpPr>
        <p:spPr>
          <a:xfrm>
            <a:off x="609599" y="3990699"/>
            <a:ext cx="5208588" cy="866038"/>
          </a:xfrm>
          <a:prstGeom prst="round2DiagRect">
            <a:avLst>
              <a:gd name="adj1" fmla="val 12802"/>
              <a:gd name="adj2" fmla="val 0"/>
            </a:avLst>
          </a:prstGeom>
          <a:solidFill>
            <a:schemeClr val="bg1"/>
          </a:solidFill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&lt;router-link to="/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dept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"&gt;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部门管理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&lt;/router-link&gt;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&lt;router-link to="/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emp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"&gt;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&lt;/router-link&gt;</a:t>
            </a:r>
          </a:p>
        </p:txBody>
      </p:sp>
      <p:sp>
        <p:nvSpPr>
          <p:cNvPr id="7" name="矩形: 对角圆角 2">
            <a:extLst>
              <a:ext uri="{FF2B5EF4-FFF2-40B4-BE49-F238E27FC236}">
                <a16:creationId xmlns="" xmlns:a16="http://schemas.microsoft.com/office/drawing/2014/main" id="{30E62568-227E-6376-9BFF-94A5B351D3A0}"/>
              </a:ext>
            </a:extLst>
          </p:cNvPr>
          <p:cNvSpPr/>
          <p:nvPr/>
        </p:nvSpPr>
        <p:spPr>
          <a:xfrm>
            <a:off x="8039100" y="3695700"/>
            <a:ext cx="3543299" cy="517190"/>
          </a:xfrm>
          <a:prstGeom prst="round2DiagRect">
            <a:avLst>
              <a:gd name="adj1" fmla="val 12802"/>
              <a:gd name="adj2" fmla="val 0"/>
            </a:avLst>
          </a:prstGeom>
          <a:solidFill>
            <a:schemeClr val="bg1"/>
          </a:solidFill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&lt;router-view&gt;&lt;/router-view&gt;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1200150" y="3086100"/>
            <a:ext cx="723900" cy="200025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200150" y="3399414"/>
            <a:ext cx="723900" cy="200025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6. </a:t>
            </a:r>
            <a:r>
              <a:rPr lang="zh-CN" altLang="en-US" dirty="0" smtClean="0"/>
              <a:t>打包部署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7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6.1 </a:t>
            </a:r>
            <a:r>
              <a:rPr lang="zh-CN" altLang="en-US" dirty="0" smtClean="0"/>
              <a:t>前端服务器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78490F3-25F2-16F7-0841-0E3CC81C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632" y="4328470"/>
            <a:ext cx="402712" cy="422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E7EF7D13-EE1F-68C5-6B7B-498A2786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952" y="4419952"/>
            <a:ext cx="765998" cy="20746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F2273FAF-28C9-1FA9-E411-E4181B0462AC}"/>
              </a:ext>
            </a:extLst>
          </p:cNvPr>
          <p:cNvGrpSpPr/>
          <p:nvPr/>
        </p:nvGrpSpPr>
        <p:grpSpPr>
          <a:xfrm>
            <a:off x="9446661" y="4208568"/>
            <a:ext cx="279230" cy="665743"/>
            <a:chOff x="7552801" y="2926397"/>
            <a:chExt cx="927173" cy="175193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AD1DEE11-726A-559A-06AA-BAD5DD47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2801" y="2926397"/>
              <a:ext cx="898475" cy="120504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782A62E7-CBAA-B716-D36E-9049B91A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2801" y="4184190"/>
              <a:ext cx="927173" cy="494143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C8A226F7-961C-4996-0C0D-3136FF7A6077}"/>
              </a:ext>
            </a:extLst>
          </p:cNvPr>
          <p:cNvGrpSpPr/>
          <p:nvPr/>
        </p:nvGrpSpPr>
        <p:grpSpPr>
          <a:xfrm>
            <a:off x="8834665" y="4424505"/>
            <a:ext cx="477319" cy="444948"/>
            <a:chOff x="8915400" y="1749669"/>
            <a:chExt cx="1151792" cy="1286549"/>
          </a:xfrm>
        </p:grpSpPr>
        <p:sp>
          <p:nvSpPr>
            <p:cNvPr id="12" name="圆柱体 33">
              <a:extLst>
                <a:ext uri="{FF2B5EF4-FFF2-40B4-BE49-F238E27FC236}">
                  <a16:creationId xmlns:a16="http://schemas.microsoft.com/office/drawing/2014/main" xmlns="" id="{7FC9C7A8-C842-07D6-7389-DAE17E3BF277}"/>
                </a:ext>
              </a:extLst>
            </p:cNvPr>
            <p:cNvSpPr/>
            <p:nvPr/>
          </p:nvSpPr>
          <p:spPr>
            <a:xfrm>
              <a:off x="8915400" y="2519028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13" name="圆柱体 34">
              <a:extLst>
                <a:ext uri="{FF2B5EF4-FFF2-40B4-BE49-F238E27FC236}">
                  <a16:creationId xmlns:a16="http://schemas.microsoft.com/office/drawing/2014/main" xmlns="" id="{8B10BF1E-96FE-6E07-BC38-7EC7E65892A6}"/>
                </a:ext>
              </a:extLst>
            </p:cNvPr>
            <p:cNvSpPr/>
            <p:nvPr/>
          </p:nvSpPr>
          <p:spPr>
            <a:xfrm>
              <a:off x="8915400" y="2136937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14" name="圆柱体 35">
              <a:extLst>
                <a:ext uri="{FF2B5EF4-FFF2-40B4-BE49-F238E27FC236}">
                  <a16:creationId xmlns:a16="http://schemas.microsoft.com/office/drawing/2014/main" xmlns="" id="{3F5E14F8-CD0E-8F3D-C79E-633AC7355C67}"/>
                </a:ext>
              </a:extLst>
            </p:cNvPr>
            <p:cNvSpPr/>
            <p:nvPr/>
          </p:nvSpPr>
          <p:spPr>
            <a:xfrm>
              <a:off x="8915400" y="1749669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577FF30-318C-8AB9-DC44-2EE82D77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296" y="4470765"/>
            <a:ext cx="232220" cy="3330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E658F33A-331F-FD34-CD53-99E088FAF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655" y="4469159"/>
            <a:ext cx="236043" cy="336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CBCB70B4-A957-7E16-FB6F-7F7666134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2918" y="4461087"/>
            <a:ext cx="236043" cy="3326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C5C81206-ABF9-4C4F-4A5A-95B04E28E8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0942" y="3872674"/>
            <a:ext cx="1483811" cy="1123237"/>
          </a:xfrm>
          <a:prstGeom prst="rect">
            <a:avLst/>
          </a:prstGeom>
        </p:spPr>
      </p:pic>
      <p:pic>
        <p:nvPicPr>
          <p:cNvPr id="19" name="图片 18" descr="蓝色的标志&#10;&#10;描述已自动生成">
            <a:extLst>
              <a:ext uri="{FF2B5EF4-FFF2-40B4-BE49-F238E27FC236}">
                <a16:creationId xmlns:a16="http://schemas.microsoft.com/office/drawing/2014/main" xmlns="" id="{A629E271-0A7E-EA2B-15D3-D4A6BC50FA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53" y="3876068"/>
            <a:ext cx="1483811" cy="1119843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6D5A601B-9C0D-A488-78F0-EE32D1E7CEA5}"/>
              </a:ext>
            </a:extLst>
          </p:cNvPr>
          <p:cNvGrpSpPr/>
          <p:nvPr/>
        </p:nvGrpSpPr>
        <p:grpSpPr>
          <a:xfrm>
            <a:off x="1050692" y="3797666"/>
            <a:ext cx="1020393" cy="1685153"/>
            <a:chOff x="4120979" y="4879254"/>
            <a:chExt cx="1020393" cy="1685153"/>
          </a:xfrm>
        </p:grpSpPr>
        <p:sp>
          <p:nvSpPr>
            <p:cNvPr id="21" name="矩形: 圆角 10">
              <a:extLst>
                <a:ext uri="{FF2B5EF4-FFF2-40B4-BE49-F238E27FC236}">
                  <a16:creationId xmlns:a16="http://schemas.microsoft.com/office/drawing/2014/main" xmlns="" id="{81B7ACF8-AAB6-4BE6-2AC3-0C56D451369D}"/>
                </a:ext>
              </a:extLst>
            </p:cNvPr>
            <p:cNvSpPr/>
            <p:nvPr/>
          </p:nvSpPr>
          <p:spPr>
            <a:xfrm>
              <a:off x="4120979" y="6153558"/>
              <a:ext cx="1020393" cy="410849"/>
            </a:xfrm>
            <a:prstGeom prst="roundRect">
              <a:avLst>
                <a:gd name="adj" fmla="val 5824"/>
              </a:avLst>
            </a:prstGeom>
            <a:solidFill>
              <a:srgbClr val="0000F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前端开发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FAC06274-7B8A-D5D0-1691-ABDBDC654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71EFC2B4-7E2E-1A4E-3774-B2EA89CFC2BD}"/>
              </a:ext>
            </a:extLst>
          </p:cNvPr>
          <p:cNvGrpSpPr/>
          <p:nvPr/>
        </p:nvGrpSpPr>
        <p:grpSpPr>
          <a:xfrm>
            <a:off x="9948697" y="3802588"/>
            <a:ext cx="1117658" cy="1664527"/>
            <a:chOff x="6012045" y="5071568"/>
            <a:chExt cx="1117658" cy="166452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xmlns="" id="{333284E4-7CE1-84D1-D79B-C6968CA32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25" name="矩形: 圆角 14">
              <a:extLst>
                <a:ext uri="{FF2B5EF4-FFF2-40B4-BE49-F238E27FC236}">
                  <a16:creationId xmlns:a16="http://schemas.microsoft.com/office/drawing/2014/main" xmlns="" id="{425580EC-01F6-1F94-6FFB-93617018189A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rgbClr val="0000F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后端开发</a:t>
              </a:r>
            </a:p>
          </p:txBody>
        </p:sp>
      </p:grpSp>
      <p:sp>
        <p:nvSpPr>
          <p:cNvPr id="26" name="流程图: 多文档 25">
            <a:extLst>
              <a:ext uri="{FF2B5EF4-FFF2-40B4-BE49-F238E27FC236}">
                <a16:creationId xmlns:a16="http://schemas.microsoft.com/office/drawing/2014/main" xmlns="" id="{67512B5B-AA16-1F1D-4770-C62776529B88}"/>
              </a:ext>
            </a:extLst>
          </p:cNvPr>
          <p:cNvSpPr/>
          <p:nvPr/>
        </p:nvSpPr>
        <p:spPr>
          <a:xfrm>
            <a:off x="5125593" y="2697274"/>
            <a:ext cx="1389888" cy="896112"/>
          </a:xfrm>
          <a:prstGeom prst="flowChartMultidocument">
            <a:avLst/>
          </a:prstGeom>
          <a:solidFill>
            <a:srgbClr val="FFD1D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xmlns="" id="{EB3EBB25-28C5-C02E-CE1A-D74EA7A2148A}"/>
              </a:ext>
            </a:extLst>
          </p:cNvPr>
          <p:cNvCxnSpPr>
            <a:cxnSpLocks/>
          </p:cNvCxnSpPr>
          <p:nvPr/>
        </p:nvCxnSpPr>
        <p:spPr>
          <a:xfrm flipV="1">
            <a:off x="2388168" y="3142652"/>
            <a:ext cx="2645985" cy="70472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xmlns="" id="{6B2629E7-FA7A-4E55-F24C-CC5E193021E1}"/>
              </a:ext>
            </a:extLst>
          </p:cNvPr>
          <p:cNvCxnSpPr>
            <a:cxnSpLocks/>
          </p:cNvCxnSpPr>
          <p:nvPr/>
        </p:nvCxnSpPr>
        <p:spPr>
          <a:xfrm>
            <a:off x="6606921" y="3142650"/>
            <a:ext cx="3110327" cy="740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10D9452C-D721-9508-40CD-6AED8DBEC420}"/>
              </a:ext>
            </a:extLst>
          </p:cNvPr>
          <p:cNvGrpSpPr/>
          <p:nvPr/>
        </p:nvGrpSpPr>
        <p:grpSpPr>
          <a:xfrm>
            <a:off x="3863721" y="3980840"/>
            <a:ext cx="4352544" cy="338554"/>
            <a:chOff x="3968496" y="5028495"/>
            <a:chExt cx="4352544" cy="338554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xmlns="" id="{65EA74D9-4D5E-C9C3-9F29-13E59068B467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DFA0DDAB-B424-0F4F-672F-341A09EC43C8}"/>
                </a:ext>
              </a:extLst>
            </p:cNvPr>
            <p:cNvSpPr txBox="1"/>
            <p:nvPr/>
          </p:nvSpPr>
          <p:spPr>
            <a:xfrm>
              <a:off x="5771291" y="5028495"/>
              <a:ext cx="706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请求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4E75F366-CF13-5465-B09A-110AA1DE9D81}"/>
              </a:ext>
            </a:extLst>
          </p:cNvPr>
          <p:cNvGrpSpPr/>
          <p:nvPr/>
        </p:nvGrpSpPr>
        <p:grpSpPr>
          <a:xfrm>
            <a:off x="3863721" y="4681767"/>
            <a:ext cx="4352544" cy="355559"/>
            <a:chOff x="3968496" y="5729422"/>
            <a:chExt cx="4352544" cy="355559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xmlns="" id="{E2B88A07-99EC-CC96-52FA-33221EBA00FF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xmlns="" id="{9F687855-0B46-B2DE-7601-172A8C9707D8}"/>
                </a:ext>
              </a:extLst>
            </p:cNvPr>
            <p:cNvSpPr txBox="1"/>
            <p:nvPr/>
          </p:nvSpPr>
          <p:spPr>
            <a:xfrm>
              <a:off x="5765159" y="5746427"/>
              <a:ext cx="712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响应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263FBAA8-8231-9F86-7707-4E4DAE6C95F1}"/>
              </a:ext>
            </a:extLst>
          </p:cNvPr>
          <p:cNvSpPr txBox="1"/>
          <p:nvPr/>
        </p:nvSpPr>
        <p:spPr>
          <a:xfrm>
            <a:off x="8707153" y="3088305"/>
            <a:ext cx="127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开发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FD40E375-2AA8-9BFF-9A6F-8BA2001EA7E9}"/>
              </a:ext>
            </a:extLst>
          </p:cNvPr>
          <p:cNvSpPr txBox="1"/>
          <p:nvPr/>
        </p:nvSpPr>
        <p:spPr>
          <a:xfrm>
            <a:off x="3104951" y="3056417"/>
            <a:ext cx="127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开发</a:t>
            </a:r>
          </a:p>
        </p:txBody>
      </p:sp>
      <p:sp>
        <p:nvSpPr>
          <p:cNvPr id="37" name="矩形: 对角圆角 26">
            <a:extLst>
              <a:ext uri="{FF2B5EF4-FFF2-40B4-BE49-F238E27FC236}">
                <a16:creationId xmlns:a16="http://schemas.microsoft.com/office/drawing/2014/main" xmlns="" id="{1DC45751-8335-6012-D46F-8FCA417F4FFF}"/>
              </a:ext>
            </a:extLst>
          </p:cNvPr>
          <p:cNvSpPr/>
          <p:nvPr/>
        </p:nvSpPr>
        <p:spPr>
          <a:xfrm>
            <a:off x="5098266" y="1865044"/>
            <a:ext cx="1637042" cy="546935"/>
          </a:xfrm>
          <a:prstGeom prst="round2DiagRect">
            <a:avLst/>
          </a:prstGeom>
          <a:solidFill>
            <a:srgbClr val="FFD1D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原型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需求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xmlns="" id="{1A664917-48D9-329B-1A5F-C33BA1E2F1BC}"/>
              </a:ext>
            </a:extLst>
          </p:cNvPr>
          <p:cNvCxnSpPr>
            <a:cxnSpLocks/>
            <a:stCxn id="37" idx="1"/>
            <a:endCxn id="26" idx="0"/>
          </p:cNvCxnSpPr>
          <p:nvPr/>
        </p:nvCxnSpPr>
        <p:spPr>
          <a:xfrm flipH="1">
            <a:off x="5916156" y="2411979"/>
            <a:ext cx="631" cy="28529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思想气泡: 云 28">
            <a:extLst>
              <a:ext uri="{FF2B5EF4-FFF2-40B4-BE49-F238E27FC236}">
                <a16:creationId xmlns:a16="http://schemas.microsoft.com/office/drawing/2014/main" xmlns="" id="{34F84731-CA64-4CCD-6814-7F120BC1012D}"/>
              </a:ext>
            </a:extLst>
          </p:cNvPr>
          <p:cNvSpPr/>
          <p:nvPr/>
        </p:nvSpPr>
        <p:spPr>
          <a:xfrm>
            <a:off x="6894033" y="2170795"/>
            <a:ext cx="1721680" cy="444947"/>
          </a:xfrm>
          <a:prstGeom prst="cloudCallout">
            <a:avLst>
              <a:gd name="adj1" fmla="val -96087"/>
              <a:gd name="adj2" fmla="val 81023"/>
            </a:avLst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在线文档</a:t>
            </a:r>
            <a:endParaRPr lang="zh-CN" altLang="en-US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思想气泡: 云 29">
            <a:extLst>
              <a:ext uri="{FF2B5EF4-FFF2-40B4-BE49-F238E27FC236}">
                <a16:creationId xmlns:a16="http://schemas.microsoft.com/office/drawing/2014/main" xmlns="" id="{40D11B50-8260-AD3A-B4DC-5C786DBEA31F}"/>
              </a:ext>
            </a:extLst>
          </p:cNvPr>
          <p:cNvSpPr/>
          <p:nvPr/>
        </p:nvSpPr>
        <p:spPr>
          <a:xfrm>
            <a:off x="6894033" y="2729958"/>
            <a:ext cx="1721680" cy="444947"/>
          </a:xfrm>
          <a:prstGeom prst="cloudCallout">
            <a:avLst>
              <a:gd name="adj1" fmla="val -106386"/>
              <a:gd name="adj2" fmla="val -14576"/>
            </a:avLst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离线文档</a:t>
            </a:r>
            <a:endParaRPr lang="zh-CN" altLang="en-US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ECC72BBB-F7F1-399E-50A5-4B0F005B9D5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491" b="31368"/>
          <a:stretch/>
        </p:blipFill>
        <p:spPr>
          <a:xfrm>
            <a:off x="2289489" y="5148668"/>
            <a:ext cx="1518374" cy="3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2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6.2 </a:t>
            </a:r>
            <a:r>
              <a:rPr lang="zh-CN" altLang="en-US" dirty="0" smtClean="0"/>
              <a:t>打包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ED49C6-7D0B-336B-079D-ED7FC358A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50"/>
          <a:stretch/>
        </p:blipFill>
        <p:spPr>
          <a:xfrm>
            <a:off x="1108952" y="2309149"/>
            <a:ext cx="4357992" cy="1905435"/>
          </a:xfrm>
          <a:prstGeom prst="roundRect">
            <a:avLst>
              <a:gd name="adj" fmla="val 6577"/>
            </a:avLst>
          </a:prstGeom>
          <a:ln w="6350">
            <a:noFill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663D6D8-F90C-57D3-ECCF-006957FE1088}"/>
              </a:ext>
            </a:extLst>
          </p:cNvPr>
          <p:cNvSpPr/>
          <p:nvPr/>
        </p:nvSpPr>
        <p:spPr>
          <a:xfrm>
            <a:off x="1108952" y="3405442"/>
            <a:ext cx="4357992" cy="395591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45DB57B-456E-52E3-A015-C3FCD7D20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167" y="1619198"/>
            <a:ext cx="3375953" cy="4480948"/>
          </a:xfrm>
          <a:prstGeom prst="roundRect">
            <a:avLst>
              <a:gd name="adj" fmla="val 3412"/>
            </a:avLst>
          </a:prstGeom>
          <a:ln w="6350">
            <a:noFill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C6E3B21-12D1-9DB5-83A7-BCFD52D0F3CB}"/>
              </a:ext>
            </a:extLst>
          </p:cNvPr>
          <p:cNvSpPr/>
          <p:nvPr/>
        </p:nvSpPr>
        <p:spPr>
          <a:xfrm>
            <a:off x="8105167" y="1941835"/>
            <a:ext cx="3375953" cy="1753721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燕尾形 16">
            <a:extLst>
              <a:ext uri="{FF2B5EF4-FFF2-40B4-BE49-F238E27FC236}">
                <a16:creationId xmlns:a16="http://schemas.microsoft.com/office/drawing/2014/main" xmlns="" id="{C56317F1-09EE-D276-C758-E53D79DDCA7D}"/>
              </a:ext>
            </a:extLst>
          </p:cNvPr>
          <p:cNvSpPr/>
          <p:nvPr/>
        </p:nvSpPr>
        <p:spPr>
          <a:xfrm>
            <a:off x="6105119" y="3058091"/>
            <a:ext cx="1361873" cy="751570"/>
          </a:xfrm>
          <a:prstGeom prst="notchedRightArrow">
            <a:avLst>
              <a:gd name="adj1" fmla="val 50000"/>
              <a:gd name="adj2" fmla="val 6812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5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</a:t>
            </a:r>
            <a:r>
              <a:rPr lang="zh-CN" altLang="en-US" dirty="0" smtClean="0"/>
              <a:t>部署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600075" y="1272196"/>
            <a:ext cx="10982325" cy="162172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对角圆角 2">
            <a:extLst>
              <a:ext uri="{FF2B5EF4-FFF2-40B4-BE49-F238E27FC236}">
                <a16:creationId xmlns:a16="http://schemas.microsoft.com/office/drawing/2014/main" xmlns="" id="{4D0389AB-C78B-CCE2-EA56-444D6E612B2E}"/>
              </a:ext>
            </a:extLst>
          </p:cNvPr>
          <p:cNvSpPr/>
          <p:nvPr/>
        </p:nvSpPr>
        <p:spPr>
          <a:xfrm>
            <a:off x="595312" y="1269816"/>
            <a:ext cx="2264619" cy="370599"/>
          </a:xfrm>
          <a:prstGeom prst="round2DiagRect">
            <a:avLst>
              <a:gd name="adj1" fmla="val 22684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36000" bIns="72000" rtlCol="0" anchor="ctr"/>
          <a:lstStyle/>
          <a:p>
            <a:pPr defTabSz="360000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      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Nginx</a:t>
            </a:r>
          </a:p>
        </p:txBody>
      </p:sp>
      <p:sp>
        <p:nvSpPr>
          <p:cNvPr id="7" name="内容占位符 3"/>
          <p:cNvSpPr txBox="1">
            <a:spLocks/>
          </p:cNvSpPr>
          <p:nvPr/>
        </p:nvSpPr>
        <p:spPr bwMode="auto">
          <a:xfrm>
            <a:off x="608162" y="1716592"/>
            <a:ext cx="10974238" cy="11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kern="0" dirty="0"/>
              <a:t>介绍：</a:t>
            </a:r>
            <a:r>
              <a:rPr lang="en-US" altLang="zh-CN" sz="2000" kern="0" dirty="0" smtClean="0"/>
              <a:t>Nginx </a:t>
            </a:r>
            <a:r>
              <a:rPr lang="zh-CN" altLang="en-US" sz="2000" kern="0" dirty="0" smtClean="0"/>
              <a:t>是</a:t>
            </a:r>
            <a:r>
              <a:rPr lang="zh-CN" altLang="en-US" sz="2000" kern="0" dirty="0"/>
              <a:t>一</a:t>
            </a:r>
            <a:r>
              <a:rPr lang="zh-CN" altLang="en-US" sz="2000" kern="0" dirty="0" smtClean="0"/>
              <a:t>款 轻量级的 </a:t>
            </a:r>
            <a:r>
              <a:rPr lang="en-US" altLang="zh-CN" sz="2000" kern="0" dirty="0" smtClean="0">
                <a:solidFill>
                  <a:srgbClr val="0000FF"/>
                </a:solidFill>
              </a:rPr>
              <a:t>Web</a:t>
            </a:r>
            <a:r>
              <a:rPr lang="zh-CN" altLang="en-US" sz="2000" kern="0" dirty="0">
                <a:solidFill>
                  <a:srgbClr val="0000FF"/>
                </a:solidFill>
              </a:rPr>
              <a:t>服务器</a:t>
            </a:r>
            <a:r>
              <a:rPr lang="en-US" altLang="zh-CN" sz="2000" kern="0" dirty="0">
                <a:solidFill>
                  <a:srgbClr val="0000FF"/>
                </a:solidFill>
              </a:rPr>
              <a:t>/</a:t>
            </a:r>
            <a:r>
              <a:rPr lang="zh-CN" altLang="en-US" sz="2000" kern="0" dirty="0">
                <a:solidFill>
                  <a:srgbClr val="0000FF"/>
                </a:solidFill>
              </a:rPr>
              <a:t>反向代理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服务器 </a:t>
            </a:r>
            <a:r>
              <a:rPr lang="zh-CN" altLang="en-US" sz="2000" kern="0" dirty="0" smtClean="0"/>
              <a:t>及 电子邮件</a:t>
            </a:r>
            <a:r>
              <a:rPr lang="zh-CN" altLang="en-US" sz="2000" kern="0" dirty="0">
                <a:solidFill>
                  <a:srgbClr val="0000FF"/>
                </a:solidFill>
              </a:rPr>
              <a:t>（</a:t>
            </a:r>
            <a:r>
              <a:rPr lang="en-US" altLang="zh-CN" sz="2000" kern="0" dirty="0">
                <a:solidFill>
                  <a:srgbClr val="0000FF"/>
                </a:solidFill>
              </a:rPr>
              <a:t>IMAP/POP3</a:t>
            </a:r>
            <a:r>
              <a:rPr lang="zh-CN" altLang="en-US" sz="2000" kern="0" dirty="0">
                <a:solidFill>
                  <a:srgbClr val="0000FF"/>
                </a:solidFill>
              </a:rPr>
              <a:t>）</a:t>
            </a:r>
            <a:r>
              <a:rPr lang="zh-CN" altLang="en-US" sz="2000" kern="0" dirty="0"/>
              <a:t>代理服务器。其特点</a:t>
            </a:r>
            <a:r>
              <a:rPr lang="zh-CN" altLang="en-US" sz="2000" kern="0" dirty="0" smtClean="0"/>
              <a:t>是 </a:t>
            </a:r>
            <a:r>
              <a:rPr lang="zh-CN" altLang="en-US" sz="2000" kern="0" dirty="0" smtClean="0">
                <a:solidFill>
                  <a:srgbClr val="0000FF"/>
                </a:solidFill>
              </a:rPr>
              <a:t>占有</a:t>
            </a:r>
            <a:r>
              <a:rPr lang="zh-CN" altLang="en-US" sz="2000" kern="0" dirty="0">
                <a:solidFill>
                  <a:srgbClr val="0000FF"/>
                </a:solidFill>
              </a:rPr>
              <a:t>内存少，并发能力强</a:t>
            </a:r>
            <a:r>
              <a:rPr lang="zh-CN" altLang="en-US" sz="2000" kern="0" dirty="0"/>
              <a:t>，在各大型互联网公司都有非常广泛的使用。</a:t>
            </a:r>
          </a:p>
          <a:p>
            <a:r>
              <a:rPr lang="zh-CN" altLang="en-US" sz="2000" kern="0" dirty="0"/>
              <a:t>官网：</a:t>
            </a:r>
            <a:r>
              <a:rPr lang="en-US" altLang="zh-CN" sz="2000" kern="0" dirty="0"/>
              <a:t>https://nginx.org/</a:t>
            </a:r>
          </a:p>
          <a:p>
            <a:endParaRPr lang="zh-CN" altLang="en-US" sz="1600" kern="0" dirty="0"/>
          </a:p>
        </p:txBody>
      </p:sp>
      <p:sp>
        <p:nvSpPr>
          <p:cNvPr id="9" name="Shape 2621">
            <a:extLst>
              <a:ext uri="{FF2B5EF4-FFF2-40B4-BE49-F238E27FC236}">
                <a16:creationId xmlns:a16="http://schemas.microsoft.com/office/drawing/2014/main" xmlns="" id="{A9DEC9EE-6A92-AEC3-0162-9BEF17CBADF3}"/>
              </a:ext>
            </a:extLst>
          </p:cNvPr>
          <p:cNvSpPr/>
          <p:nvPr/>
        </p:nvSpPr>
        <p:spPr>
          <a:xfrm>
            <a:off x="751575" y="131538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350AD75-D73D-14C2-0A2F-49E7EEBD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061" y="2387054"/>
            <a:ext cx="2744339" cy="7944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BF7DAA0-B772-4FE4-B4F1-1E92AD138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62" y="3276832"/>
            <a:ext cx="6950572" cy="2750276"/>
          </a:xfrm>
          <a:prstGeom prst="roundRect">
            <a:avLst>
              <a:gd name="adj" fmla="val 4607"/>
            </a:avLst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446C6E3E-549F-0F4B-8C3A-EC78493B7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632" b="-492"/>
          <a:stretch/>
        </p:blipFill>
        <p:spPr>
          <a:xfrm>
            <a:off x="5172245" y="4714425"/>
            <a:ext cx="2188617" cy="313983"/>
          </a:xfrm>
          <a:prstGeom prst="round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28DC0FBD-62D5-AE59-8B8C-AE6D32537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687" y="3535168"/>
            <a:ext cx="2768151" cy="2358514"/>
          </a:xfrm>
          <a:prstGeom prst="roundRect">
            <a:avLst>
              <a:gd name="adj" fmla="val 412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14" name="矩形: 对角圆角 21">
            <a:extLst>
              <a:ext uri="{FF2B5EF4-FFF2-40B4-BE49-F238E27FC236}">
                <a16:creationId xmlns:a16="http://schemas.microsoft.com/office/drawing/2014/main" xmlns="" id="{F9D1E58E-102B-33AC-F8CE-C0BA9D05CFAB}"/>
              </a:ext>
            </a:extLst>
          </p:cNvPr>
          <p:cNvSpPr/>
          <p:nvPr/>
        </p:nvSpPr>
        <p:spPr>
          <a:xfrm>
            <a:off x="9867900" y="3526203"/>
            <a:ext cx="1571903" cy="358589"/>
          </a:xfrm>
          <a:prstGeom prst="round2DiagRect">
            <a:avLst>
              <a:gd name="adj1" fmla="val 0"/>
              <a:gd name="adj2" fmla="val 275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配置文件目录</a:t>
            </a:r>
          </a:p>
        </p:txBody>
      </p:sp>
      <p:sp>
        <p:nvSpPr>
          <p:cNvPr id="15" name="矩形: 对角圆角 25">
            <a:extLst>
              <a:ext uri="{FF2B5EF4-FFF2-40B4-BE49-F238E27FC236}">
                <a16:creationId xmlns:a16="http://schemas.microsoft.com/office/drawing/2014/main" xmlns="" id="{69B0B897-AB5B-1F63-B17A-867AC5D6007F}"/>
              </a:ext>
            </a:extLst>
          </p:cNvPr>
          <p:cNvSpPr/>
          <p:nvPr/>
        </p:nvSpPr>
        <p:spPr>
          <a:xfrm>
            <a:off x="9866555" y="4533731"/>
            <a:ext cx="1571903" cy="30289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静态资源文件目录</a:t>
            </a:r>
          </a:p>
        </p:txBody>
      </p:sp>
      <p:sp>
        <p:nvSpPr>
          <p:cNvPr id="16" name="矩形: 对角圆角 26">
            <a:extLst>
              <a:ext uri="{FF2B5EF4-FFF2-40B4-BE49-F238E27FC236}">
                <a16:creationId xmlns:a16="http://schemas.microsoft.com/office/drawing/2014/main" xmlns="" id="{A3ACC76A-5E0C-9C46-761E-381419CF0070}"/>
              </a:ext>
            </a:extLst>
          </p:cNvPr>
          <p:cNvSpPr/>
          <p:nvPr/>
        </p:nvSpPr>
        <p:spPr>
          <a:xfrm>
            <a:off x="9866555" y="4857121"/>
            <a:ext cx="1571903" cy="30289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日志文件目录</a:t>
            </a:r>
          </a:p>
        </p:txBody>
      </p:sp>
      <p:sp>
        <p:nvSpPr>
          <p:cNvPr id="17" name="矩形: 对角圆角 27">
            <a:extLst>
              <a:ext uri="{FF2B5EF4-FFF2-40B4-BE49-F238E27FC236}">
                <a16:creationId xmlns:a16="http://schemas.microsoft.com/office/drawing/2014/main" xmlns="" id="{C5AB384C-D1E3-EA4E-5549-E5570E8755FB}"/>
              </a:ext>
            </a:extLst>
          </p:cNvPr>
          <p:cNvSpPr/>
          <p:nvPr/>
        </p:nvSpPr>
        <p:spPr>
          <a:xfrm>
            <a:off x="9866555" y="5180510"/>
            <a:ext cx="1571903" cy="30289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临时文件目录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36EC4798-BA7C-7A75-B414-B1290A0C5B21}"/>
              </a:ext>
            </a:extLst>
          </p:cNvPr>
          <p:cNvSpPr/>
          <p:nvPr/>
        </p:nvSpPr>
        <p:spPr>
          <a:xfrm>
            <a:off x="8662687" y="4543978"/>
            <a:ext cx="2768151" cy="302895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</a:t>
            </a:r>
            <a:r>
              <a:rPr lang="zh-CN" altLang="en-US" dirty="0"/>
              <a:t>部署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1254035"/>
            <a:ext cx="6686550" cy="4121082"/>
          </a:xfrm>
        </p:spPr>
        <p:txBody>
          <a:bodyPr/>
          <a:lstStyle/>
          <a:p>
            <a:r>
              <a:rPr lang="zh-CN" altLang="en-US" sz="2000" dirty="0"/>
              <a:t>部署：将打包好的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 </a:t>
            </a:r>
            <a:r>
              <a:rPr lang="zh-CN" altLang="en-US" sz="2000" dirty="0"/>
              <a:t>目录下的文件，复制</a:t>
            </a:r>
            <a:r>
              <a:rPr lang="zh-CN" altLang="en-US" sz="2000" dirty="0" smtClean="0"/>
              <a:t>到 </a:t>
            </a:r>
            <a:r>
              <a:rPr lang="en-US" altLang="zh-CN" sz="2000" dirty="0" err="1" smtClean="0"/>
              <a:t>nginx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安装</a:t>
            </a:r>
            <a:r>
              <a:rPr lang="zh-CN" altLang="en-US" sz="2000" dirty="0"/>
              <a:t>目录的</a:t>
            </a:r>
            <a:r>
              <a:rPr lang="en-US" altLang="zh-CN" sz="2000" dirty="0"/>
              <a:t>html</a:t>
            </a:r>
            <a:r>
              <a:rPr lang="zh-CN" altLang="en-US" sz="2000" dirty="0"/>
              <a:t>目录下。</a:t>
            </a:r>
          </a:p>
          <a:p>
            <a:endParaRPr lang="zh-CN" altLang="en-US" sz="1800" dirty="0"/>
          </a:p>
          <a:p>
            <a:endParaRPr lang="zh-CN" altLang="en-US" sz="1800" dirty="0"/>
          </a:p>
          <a:p>
            <a:endParaRPr lang="zh-CN" altLang="en-US" sz="1800" dirty="0"/>
          </a:p>
          <a:p>
            <a:r>
              <a:rPr lang="zh-CN" altLang="en-US" sz="2000" dirty="0"/>
              <a:t>启动：双击 </a:t>
            </a:r>
            <a:r>
              <a:rPr lang="en-US" altLang="zh-CN" sz="2000" dirty="0"/>
              <a:t>nginx.exe </a:t>
            </a:r>
            <a:r>
              <a:rPr lang="zh-CN" altLang="en-US" sz="2000" dirty="0"/>
              <a:t>文件即可，</a:t>
            </a:r>
            <a:r>
              <a:rPr lang="en-US" altLang="zh-CN" sz="2000" dirty="0"/>
              <a:t>Nginx</a:t>
            </a:r>
            <a:r>
              <a:rPr lang="zh-CN" altLang="en-US" sz="2000" dirty="0"/>
              <a:t>服务器默认占用 </a:t>
            </a:r>
            <a:r>
              <a:rPr lang="en-US" altLang="zh-CN" sz="2000" dirty="0"/>
              <a:t>80 </a:t>
            </a:r>
            <a:r>
              <a:rPr lang="zh-CN" altLang="en-US" sz="2000" dirty="0"/>
              <a:t>端口</a:t>
            </a:r>
            <a:r>
              <a:rPr lang="zh-CN" altLang="en-US" sz="2000" dirty="0" smtClean="0"/>
              <a:t>号。</a:t>
            </a:r>
            <a:endParaRPr lang="en-US" altLang="zh-CN" sz="2000" dirty="0" smtClean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6FC02E7-A490-DF90-66CA-21102272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829" y="1268413"/>
            <a:ext cx="4046571" cy="1806097"/>
          </a:xfrm>
          <a:prstGeom prst="roundRect">
            <a:avLst>
              <a:gd name="adj" fmla="val 3036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9360B4E-D477-2CAC-B963-404D2F09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588" y="3180367"/>
            <a:ext cx="4061812" cy="2194750"/>
          </a:xfrm>
          <a:prstGeom prst="roundRect">
            <a:avLst>
              <a:gd name="adj" fmla="val 2646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E272481-D2EA-3B64-71B4-01255E996931}"/>
              </a:ext>
            </a:extLst>
          </p:cNvPr>
          <p:cNvSpPr/>
          <p:nvPr/>
        </p:nvSpPr>
        <p:spPr>
          <a:xfrm>
            <a:off x="7519243" y="5100621"/>
            <a:ext cx="4061812" cy="24760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DE78C7B0-9E5B-CCF6-A0F8-965FECD7BA70}"/>
              </a:ext>
            </a:extLst>
          </p:cNvPr>
          <p:cNvGrpSpPr/>
          <p:nvPr/>
        </p:nvGrpSpPr>
        <p:grpSpPr>
          <a:xfrm>
            <a:off x="522619" y="5425821"/>
            <a:ext cx="11058436" cy="1171050"/>
            <a:chOff x="1050945" y="5593372"/>
            <a:chExt cx="10050708" cy="1171050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xmlns="" id="{854B81FA-2BB0-6D95-93A6-7D3647241BF7}"/>
                </a:ext>
              </a:extLst>
            </p:cNvPr>
            <p:cNvSpPr txBox="1"/>
            <p:nvPr/>
          </p:nvSpPr>
          <p:spPr>
            <a:xfrm>
              <a:off x="1205367" y="5958403"/>
              <a:ext cx="96046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Nginx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默认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占用 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80 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端口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号，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如果 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80 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端口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号被占用，可以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在 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nginx.conf 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中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修改端口号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。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Linux 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查看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80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端口占用的命令 ：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(</a:t>
              </a:r>
              <a:r>
                <a:rPr lang="en-US" altLang="zh-CN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netstat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–</a:t>
              </a:r>
              <a:r>
                <a:rPr lang="en-US" altLang="zh-CN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ano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 | </a:t>
              </a:r>
              <a:r>
                <a:rPr lang="en-US" altLang="zh-CN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findStr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  80)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83C4432B-BD54-7E4E-5FDC-F7CF6260E813}"/>
                </a:ext>
              </a:extLst>
            </p:cNvPr>
            <p:cNvGrpSpPr/>
            <p:nvPr/>
          </p:nvGrpSpPr>
          <p:grpSpPr>
            <a:xfrm>
              <a:off x="1050945" y="5593372"/>
              <a:ext cx="10050708" cy="1171050"/>
              <a:chOff x="1099874" y="5687642"/>
              <a:chExt cx="10002218" cy="1171050"/>
            </a:xfrm>
          </p:grpSpPr>
          <p:sp>
            <p:nvSpPr>
              <p:cNvPr id="11" name="三角形 9">
                <a:extLst>
                  <a:ext uri="{FF2B5EF4-FFF2-40B4-BE49-F238E27FC236}">
                    <a16:creationId xmlns:a16="http://schemas.microsoft.com/office/drawing/2014/main" xmlns="" id="{5AA19681-92BB-1768-2445-B58C88509BE3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id="{884B786D-56C3-B649-DC75-C662CDC6349F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9904889" cy="1165334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id="{B92C5670-D661-D65D-72EF-BAE49CACE9F9}"/>
                  </a:ext>
                </a:extLst>
              </p:cNvPr>
              <p:cNvSpPr/>
              <p:nvPr/>
            </p:nvSpPr>
            <p:spPr>
              <a:xfrm>
                <a:off x="1099874" y="5687642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13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</a:t>
            </a:r>
            <a:r>
              <a:rPr lang="zh-CN" altLang="en-US" dirty="0"/>
              <a:t>部署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访问：</a:t>
            </a:r>
            <a:r>
              <a:rPr lang="en-US" altLang="zh-CN" sz="2000" dirty="0"/>
              <a:t>http://localhost:90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789154"/>
            <a:ext cx="10515600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823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Ajax </a:t>
            </a:r>
            <a:r>
              <a:rPr lang="zh-CN" altLang="en-US" dirty="0" smtClean="0"/>
              <a:t>的概念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600075" y="1243011"/>
            <a:ext cx="10982325" cy="248603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对角圆角 2">
            <a:extLst>
              <a:ext uri="{FF2B5EF4-FFF2-40B4-BE49-F238E27FC236}">
                <a16:creationId xmlns:a16="http://schemas.microsoft.com/office/drawing/2014/main" xmlns="" id="{4D0389AB-C78B-CCE2-EA56-444D6E612B2E}"/>
              </a:ext>
            </a:extLst>
          </p:cNvPr>
          <p:cNvSpPr/>
          <p:nvPr/>
        </p:nvSpPr>
        <p:spPr>
          <a:xfrm>
            <a:off x="595313" y="1240632"/>
            <a:ext cx="2005012" cy="370599"/>
          </a:xfrm>
          <a:prstGeom prst="round2DiagRect">
            <a:avLst>
              <a:gd name="adj1" fmla="val 22684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36000" bIns="72000" rtlCol="0" anchor="ctr"/>
          <a:lstStyle/>
          <a:p>
            <a:pPr defTabSz="360000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      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Ajax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7" name="内容占位符 3"/>
          <p:cNvSpPr txBox="1">
            <a:spLocks/>
          </p:cNvSpPr>
          <p:nvPr/>
        </p:nvSpPr>
        <p:spPr bwMode="auto">
          <a:xfrm>
            <a:off x="608162" y="1687408"/>
            <a:ext cx="10974238" cy="183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kern="0" dirty="0"/>
              <a:t>概念：</a:t>
            </a:r>
            <a:r>
              <a:rPr lang="en-US" altLang="zh-CN" kern="0" dirty="0"/>
              <a:t>Asynchronous JavaScript And XML</a:t>
            </a:r>
            <a:r>
              <a:rPr lang="zh-CN" altLang="en-US" kern="0" dirty="0"/>
              <a:t>，异步</a:t>
            </a:r>
            <a:r>
              <a:rPr lang="zh-CN" altLang="en-US" kern="0" dirty="0" smtClean="0"/>
              <a:t>的 </a:t>
            </a:r>
            <a:r>
              <a:rPr lang="en-US" altLang="zh-CN" kern="0" dirty="0" smtClean="0"/>
              <a:t>JavaScript </a:t>
            </a:r>
            <a:r>
              <a:rPr lang="zh-CN" altLang="en-US" kern="0" dirty="0" smtClean="0"/>
              <a:t>和 </a:t>
            </a:r>
            <a:r>
              <a:rPr lang="en-US" altLang="zh-CN" kern="0" dirty="0" smtClean="0"/>
              <a:t>XML </a:t>
            </a:r>
            <a:r>
              <a:rPr lang="zh-CN" altLang="en-US" kern="0" dirty="0" smtClean="0"/>
              <a:t>。</a:t>
            </a:r>
            <a:endParaRPr lang="zh-CN" altLang="en-US" kern="0" dirty="0"/>
          </a:p>
          <a:p>
            <a:r>
              <a:rPr lang="zh-CN" altLang="en-US" kern="0" dirty="0"/>
              <a:t>作用：</a:t>
            </a:r>
          </a:p>
          <a:p>
            <a:pPr lvl="1"/>
            <a:r>
              <a:rPr lang="zh-CN" altLang="en-US" kern="0" dirty="0">
                <a:solidFill>
                  <a:srgbClr val="0000FF"/>
                </a:solidFill>
              </a:rPr>
              <a:t>数据交换：</a:t>
            </a:r>
            <a:r>
              <a:rPr lang="zh-CN" altLang="en-US" kern="0" dirty="0"/>
              <a:t>通过</a:t>
            </a:r>
            <a:r>
              <a:rPr lang="en-US" altLang="zh-CN" kern="0" dirty="0"/>
              <a:t>Ajax</a:t>
            </a:r>
            <a:r>
              <a:rPr lang="zh-CN" altLang="en-US" kern="0" dirty="0"/>
              <a:t>可以给服务器发送请求，并获取服务器响应的数据。</a:t>
            </a:r>
          </a:p>
          <a:p>
            <a:pPr lvl="1"/>
            <a:r>
              <a:rPr lang="zh-CN" altLang="en-US" kern="0" dirty="0">
                <a:solidFill>
                  <a:srgbClr val="0000FF"/>
                </a:solidFill>
              </a:rPr>
              <a:t>异步交互：</a:t>
            </a:r>
            <a:r>
              <a:rPr lang="zh-CN" altLang="en-US" kern="0" dirty="0"/>
              <a:t>可以在不重新加载整个页面的情况下，与服务器交换数据并更新部分网页的技术，如：</a:t>
            </a:r>
            <a:r>
              <a:rPr lang="zh-CN" altLang="en-US" kern="0" dirty="0">
                <a:solidFill>
                  <a:srgbClr val="0000FF"/>
                </a:solidFill>
              </a:rPr>
              <a:t>搜索联想、用户名是否可用的校验</a:t>
            </a:r>
            <a:r>
              <a:rPr lang="zh-CN" altLang="en-US" kern="0" dirty="0"/>
              <a:t>等等。</a:t>
            </a:r>
          </a:p>
          <a:p>
            <a:endParaRPr lang="zh-CN" altLang="en-US" sz="1600" kern="0" dirty="0"/>
          </a:p>
        </p:txBody>
      </p:sp>
      <p:sp>
        <p:nvSpPr>
          <p:cNvPr id="10" name="Shape 2621">
            <a:extLst>
              <a:ext uri="{FF2B5EF4-FFF2-40B4-BE49-F238E27FC236}">
                <a16:creationId xmlns:a16="http://schemas.microsoft.com/office/drawing/2014/main" xmlns="" id="{4A9427B8-760F-E1B2-AB37-7484934249C9}"/>
              </a:ext>
            </a:extLst>
          </p:cNvPr>
          <p:cNvSpPr/>
          <p:nvPr/>
        </p:nvSpPr>
        <p:spPr>
          <a:xfrm>
            <a:off x="653182" y="128620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A7BE267A-9801-28C6-130A-4829DB2D93BC}"/>
              </a:ext>
            </a:extLst>
          </p:cNvPr>
          <p:cNvGrpSpPr/>
          <p:nvPr/>
        </p:nvGrpSpPr>
        <p:grpSpPr>
          <a:xfrm>
            <a:off x="676994" y="4799486"/>
            <a:ext cx="5609910" cy="1223233"/>
            <a:chOff x="5433229" y="4954817"/>
            <a:chExt cx="5609910" cy="122323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1A8808EF-D597-BE57-74A0-CD38C10E7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3229" y="5303910"/>
              <a:ext cx="673469" cy="68331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D2E2233C-B0CD-72D7-40F9-6EDCA2FA1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444" y="4954817"/>
              <a:ext cx="897695" cy="1223233"/>
            </a:xfrm>
            <a:prstGeom prst="rect">
              <a:avLst/>
            </a:prstGeom>
          </p:spPr>
        </p:pic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xmlns="" id="{5A726D30-CCC5-71E3-1BA9-5306EFC52012}"/>
                </a:ext>
              </a:extLst>
            </p:cNvPr>
            <p:cNvCxnSpPr/>
            <p:nvPr/>
          </p:nvCxnSpPr>
          <p:spPr>
            <a:xfrm>
              <a:off x="6189785" y="5477608"/>
              <a:ext cx="3789485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A97DF1DE-6A3A-F22A-A078-C7D85985C793}"/>
                </a:ext>
              </a:extLst>
            </p:cNvPr>
            <p:cNvCxnSpPr/>
            <p:nvPr/>
          </p:nvCxnSpPr>
          <p:spPr>
            <a:xfrm flipH="1">
              <a:off x="6189785" y="5758962"/>
              <a:ext cx="3789485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88EDE1BA-2D67-CD3D-6B8F-6CF81EE6C0E6}"/>
                </a:ext>
              </a:extLst>
            </p:cNvPr>
            <p:cNvSpPr txBox="1"/>
            <p:nvPr/>
          </p:nvSpPr>
          <p:spPr>
            <a:xfrm>
              <a:off x="7841512" y="5189611"/>
              <a:ext cx="486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DCB8A544-B554-3EAF-1A75-9B54D9EC531E}"/>
                </a:ext>
              </a:extLst>
            </p:cNvPr>
            <p:cNvSpPr txBox="1"/>
            <p:nvPr/>
          </p:nvSpPr>
          <p:spPr>
            <a:xfrm>
              <a:off x="7841512" y="5768657"/>
              <a:ext cx="486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ACA82D70-4A72-5A37-22AD-FD535AF429B7}"/>
              </a:ext>
            </a:extLst>
          </p:cNvPr>
          <p:cNvSpPr txBox="1"/>
          <p:nvPr/>
        </p:nvSpPr>
        <p:spPr>
          <a:xfrm>
            <a:off x="3026184" y="5354545"/>
            <a:ext cx="545123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0" bIns="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+mn-lt"/>
                <a:ea typeface="+mn-ea"/>
              </a:rPr>
              <a:t>Ajax</a:t>
            </a:r>
            <a:endParaRPr lang="zh-CN" altLang="en-US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68D0A8BA-13D4-0E3E-9F2C-103CA9E8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524" y="3848418"/>
            <a:ext cx="3806383" cy="2531452"/>
          </a:xfrm>
          <a:prstGeom prst="roundRect">
            <a:avLst>
              <a:gd name="adj" fmla="val 3469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CF8C4E79-ED61-1CBF-C099-789C91811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908" y="4743418"/>
            <a:ext cx="2377905" cy="1437697"/>
          </a:xfrm>
          <a:prstGeom prst="roundRect">
            <a:avLst>
              <a:gd name="adj" fmla="val 382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94688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什么是同步</a:t>
            </a:r>
            <a:r>
              <a:rPr lang="zh-CN" altLang="en-US" dirty="0"/>
              <a:t>、</a:t>
            </a:r>
            <a:r>
              <a:rPr lang="zh-CN" altLang="en-US" dirty="0" smtClean="0"/>
              <a:t>异步？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0C1B886-FED3-30D8-53AB-CD822756016C}"/>
              </a:ext>
            </a:extLst>
          </p:cNvPr>
          <p:cNvSpPr/>
          <p:nvPr/>
        </p:nvSpPr>
        <p:spPr>
          <a:xfrm>
            <a:off x="2210532" y="2033640"/>
            <a:ext cx="8162194" cy="417513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xmlns="" id="{2032A4B4-DFA6-7577-774E-673165004E6D}"/>
              </a:ext>
            </a:extLst>
          </p:cNvPr>
          <p:cNvCxnSpPr>
            <a:cxnSpLocks/>
          </p:cNvCxnSpPr>
          <p:nvPr/>
        </p:nvCxnSpPr>
        <p:spPr>
          <a:xfrm>
            <a:off x="847725" y="3699902"/>
            <a:ext cx="9707880" cy="2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89063AD-9028-6875-545C-77E8A696035E}"/>
              </a:ext>
            </a:extLst>
          </p:cNvPr>
          <p:cNvSpPr/>
          <p:nvPr/>
        </p:nvSpPr>
        <p:spPr>
          <a:xfrm>
            <a:off x="2210532" y="2820088"/>
            <a:ext cx="8162193" cy="415925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A770237-3946-C0F2-81DB-60E9722549E9}"/>
              </a:ext>
            </a:extLst>
          </p:cNvPr>
          <p:cNvSpPr txBox="1"/>
          <p:nvPr/>
        </p:nvSpPr>
        <p:spPr>
          <a:xfrm>
            <a:off x="10728682" y="2062396"/>
            <a:ext cx="101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B5C968B-850E-5BD9-3DA5-A940E66D3BDB}"/>
              </a:ext>
            </a:extLst>
          </p:cNvPr>
          <p:cNvSpPr txBox="1"/>
          <p:nvPr/>
        </p:nvSpPr>
        <p:spPr>
          <a:xfrm>
            <a:off x="10728682" y="2848050"/>
            <a:ext cx="101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6CF10321-8736-CE70-A910-4B1F725A190B}"/>
              </a:ext>
            </a:extLst>
          </p:cNvPr>
          <p:cNvCxnSpPr>
            <a:cxnSpLocks/>
          </p:cNvCxnSpPr>
          <p:nvPr/>
        </p:nvCxnSpPr>
        <p:spPr>
          <a:xfrm>
            <a:off x="2456717" y="2370190"/>
            <a:ext cx="1394296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E987D368-77E3-30F8-1C14-0AF665AACC39}"/>
              </a:ext>
            </a:extLst>
          </p:cNvPr>
          <p:cNvSpPr txBox="1"/>
          <p:nvPr/>
        </p:nvSpPr>
        <p:spPr>
          <a:xfrm>
            <a:off x="2631813" y="2078090"/>
            <a:ext cx="1203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正在访问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7D1E2CE-080A-D694-3248-842411C07D97}"/>
              </a:ext>
            </a:extLst>
          </p:cNvPr>
          <p:cNvSpPr txBox="1"/>
          <p:nvPr/>
        </p:nvSpPr>
        <p:spPr>
          <a:xfrm>
            <a:off x="10728682" y="3542764"/>
            <a:ext cx="101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时间轴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728B1986-3A94-4EA2-F9D8-2A978EE73791}"/>
              </a:ext>
            </a:extLst>
          </p:cNvPr>
          <p:cNvCxnSpPr>
            <a:cxnSpLocks/>
          </p:cNvCxnSpPr>
          <p:nvPr/>
        </p:nvCxnSpPr>
        <p:spPr>
          <a:xfrm>
            <a:off x="3857363" y="2416228"/>
            <a:ext cx="413968" cy="73882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F420D988-3275-8D19-66A2-6D90F5F0692D}"/>
              </a:ext>
            </a:extLst>
          </p:cNvPr>
          <p:cNvCxnSpPr>
            <a:cxnSpLocks/>
          </p:cNvCxnSpPr>
          <p:nvPr/>
        </p:nvCxnSpPr>
        <p:spPr>
          <a:xfrm>
            <a:off x="4271332" y="3155050"/>
            <a:ext cx="2637327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0EBFAB1F-8009-17F4-35DD-845C80DF6922}"/>
              </a:ext>
            </a:extLst>
          </p:cNvPr>
          <p:cNvSpPr txBox="1"/>
          <p:nvPr/>
        </p:nvSpPr>
        <p:spPr>
          <a:xfrm>
            <a:off x="3943209" y="2478458"/>
            <a:ext cx="1850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请求服务器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74CA8BBB-383F-AA64-98D0-1896EB6FFF29}"/>
              </a:ext>
            </a:extLst>
          </p:cNvPr>
          <p:cNvSpPr txBox="1"/>
          <p:nvPr/>
        </p:nvSpPr>
        <p:spPr>
          <a:xfrm>
            <a:off x="4426112" y="2863663"/>
            <a:ext cx="2057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服务器处理中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…(3s)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xmlns="" id="{7B5137BD-7CCE-00EC-C6AD-67087AD6E67B}"/>
              </a:ext>
            </a:extLst>
          </p:cNvPr>
          <p:cNvCxnSpPr>
            <a:cxnSpLocks/>
          </p:cNvCxnSpPr>
          <p:nvPr/>
        </p:nvCxnSpPr>
        <p:spPr>
          <a:xfrm flipV="1">
            <a:off x="6888340" y="2338169"/>
            <a:ext cx="404615" cy="795025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52D1C853-D4E7-2893-2F15-347BAAC21387}"/>
              </a:ext>
            </a:extLst>
          </p:cNvPr>
          <p:cNvSpPr txBox="1"/>
          <p:nvPr/>
        </p:nvSpPr>
        <p:spPr>
          <a:xfrm>
            <a:off x="7195342" y="2464844"/>
            <a:ext cx="2164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响应客户端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22761024-1D3D-CE44-DFA3-BEEF69A52C4B}"/>
              </a:ext>
            </a:extLst>
          </p:cNvPr>
          <p:cNvCxnSpPr>
            <a:cxnSpLocks/>
          </p:cNvCxnSpPr>
          <p:nvPr/>
        </p:nvCxnSpPr>
        <p:spPr>
          <a:xfrm>
            <a:off x="7292955" y="2370190"/>
            <a:ext cx="2381270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58409A99-11F5-51EC-B654-3B120FF7746B}"/>
              </a:ext>
            </a:extLst>
          </p:cNvPr>
          <p:cNvSpPr txBox="1"/>
          <p:nvPr/>
        </p:nvSpPr>
        <p:spPr>
          <a:xfrm>
            <a:off x="8416662" y="2072802"/>
            <a:ext cx="2202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继续访问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4">
            <a:extLst>
              <a:ext uri="{FF2B5EF4-FFF2-40B4-BE49-F238E27FC236}">
                <a16:creationId xmlns:a16="http://schemas.microsoft.com/office/drawing/2014/main" xmlns="" id="{A5151833-3796-C7A9-39B3-9415FDA9650E}"/>
              </a:ext>
            </a:extLst>
          </p:cNvPr>
          <p:cNvSpPr txBox="1">
            <a:spLocks/>
          </p:cNvSpPr>
          <p:nvPr/>
        </p:nvSpPr>
        <p:spPr>
          <a:xfrm>
            <a:off x="733164" y="2313926"/>
            <a:ext cx="95680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</a:p>
        </p:txBody>
      </p:sp>
      <p:sp>
        <p:nvSpPr>
          <p:cNvPr id="24" name="标题 4">
            <a:extLst>
              <a:ext uri="{FF2B5EF4-FFF2-40B4-BE49-F238E27FC236}">
                <a16:creationId xmlns:a16="http://schemas.microsoft.com/office/drawing/2014/main" xmlns="" id="{D6650294-C92B-3131-A5C2-BF14C53616D3}"/>
              </a:ext>
            </a:extLst>
          </p:cNvPr>
          <p:cNvSpPr txBox="1">
            <a:spLocks/>
          </p:cNvSpPr>
          <p:nvPr/>
        </p:nvSpPr>
        <p:spPr>
          <a:xfrm>
            <a:off x="733163" y="4414146"/>
            <a:ext cx="95680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F0C1B886-FED3-30D8-53AB-CD822756016C}"/>
              </a:ext>
            </a:extLst>
          </p:cNvPr>
          <p:cNvSpPr/>
          <p:nvPr/>
        </p:nvSpPr>
        <p:spPr>
          <a:xfrm>
            <a:off x="2210532" y="4244674"/>
            <a:ext cx="8162194" cy="417513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C89063AD-9028-6875-545C-77E8A696035E}"/>
              </a:ext>
            </a:extLst>
          </p:cNvPr>
          <p:cNvSpPr/>
          <p:nvPr/>
        </p:nvSpPr>
        <p:spPr>
          <a:xfrm>
            <a:off x="2210532" y="5031122"/>
            <a:ext cx="8162193" cy="415925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4A770237-3946-C0F2-81DB-60E9722549E9}"/>
              </a:ext>
            </a:extLst>
          </p:cNvPr>
          <p:cNvSpPr txBox="1"/>
          <p:nvPr/>
        </p:nvSpPr>
        <p:spPr>
          <a:xfrm>
            <a:off x="10728682" y="4273430"/>
            <a:ext cx="101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DB5C968B-850E-5BD9-3DA5-A940E66D3BDB}"/>
              </a:ext>
            </a:extLst>
          </p:cNvPr>
          <p:cNvSpPr txBox="1"/>
          <p:nvPr/>
        </p:nvSpPr>
        <p:spPr>
          <a:xfrm>
            <a:off x="10728682" y="5059084"/>
            <a:ext cx="1013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xmlns="" id="{6CF10321-8736-CE70-A910-4B1F725A190B}"/>
              </a:ext>
            </a:extLst>
          </p:cNvPr>
          <p:cNvCxnSpPr>
            <a:cxnSpLocks/>
          </p:cNvCxnSpPr>
          <p:nvPr/>
        </p:nvCxnSpPr>
        <p:spPr>
          <a:xfrm>
            <a:off x="2456717" y="4581224"/>
            <a:ext cx="1394296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E987D368-77E3-30F8-1C14-0AF665AACC39}"/>
              </a:ext>
            </a:extLst>
          </p:cNvPr>
          <p:cNvSpPr txBox="1"/>
          <p:nvPr/>
        </p:nvSpPr>
        <p:spPr>
          <a:xfrm>
            <a:off x="2631813" y="4289124"/>
            <a:ext cx="1203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正在访问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xmlns="" id="{728B1986-3A94-4EA2-F9D8-2A978EE73791}"/>
              </a:ext>
            </a:extLst>
          </p:cNvPr>
          <p:cNvCxnSpPr>
            <a:cxnSpLocks/>
          </p:cNvCxnSpPr>
          <p:nvPr/>
        </p:nvCxnSpPr>
        <p:spPr>
          <a:xfrm>
            <a:off x="3857363" y="4627262"/>
            <a:ext cx="413968" cy="73882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xmlns="" id="{F420D988-3275-8D19-66A2-6D90F5F0692D}"/>
              </a:ext>
            </a:extLst>
          </p:cNvPr>
          <p:cNvCxnSpPr>
            <a:cxnSpLocks/>
          </p:cNvCxnSpPr>
          <p:nvPr/>
        </p:nvCxnSpPr>
        <p:spPr>
          <a:xfrm>
            <a:off x="4271332" y="5366084"/>
            <a:ext cx="2637327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0EBFAB1F-8009-17F4-35DD-845C80DF6922}"/>
              </a:ext>
            </a:extLst>
          </p:cNvPr>
          <p:cNvSpPr txBox="1"/>
          <p:nvPr/>
        </p:nvSpPr>
        <p:spPr>
          <a:xfrm>
            <a:off x="3943209" y="4689492"/>
            <a:ext cx="1850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请求服务器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74CA8BBB-383F-AA64-98D0-1896EB6FFF29}"/>
              </a:ext>
            </a:extLst>
          </p:cNvPr>
          <p:cNvSpPr txBox="1"/>
          <p:nvPr/>
        </p:nvSpPr>
        <p:spPr>
          <a:xfrm>
            <a:off x="4426112" y="5074697"/>
            <a:ext cx="2057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服务器处理中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…(3s)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xmlns="" id="{7B5137BD-7CCE-00EC-C6AD-67087AD6E67B}"/>
              </a:ext>
            </a:extLst>
          </p:cNvPr>
          <p:cNvCxnSpPr>
            <a:cxnSpLocks/>
          </p:cNvCxnSpPr>
          <p:nvPr/>
        </p:nvCxnSpPr>
        <p:spPr>
          <a:xfrm flipV="1">
            <a:off x="6888340" y="4549203"/>
            <a:ext cx="404615" cy="795025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52D1C853-D4E7-2893-2F15-347BAAC21387}"/>
              </a:ext>
            </a:extLst>
          </p:cNvPr>
          <p:cNvSpPr txBox="1"/>
          <p:nvPr/>
        </p:nvSpPr>
        <p:spPr>
          <a:xfrm>
            <a:off x="7195342" y="4675878"/>
            <a:ext cx="2164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响应客户端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xmlns="" id="{22761024-1D3D-CE44-DFA3-BEEF69A52C4B}"/>
              </a:ext>
            </a:extLst>
          </p:cNvPr>
          <p:cNvCxnSpPr>
            <a:cxnSpLocks/>
          </p:cNvCxnSpPr>
          <p:nvPr/>
        </p:nvCxnSpPr>
        <p:spPr>
          <a:xfrm>
            <a:off x="7292955" y="4581224"/>
            <a:ext cx="2381270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58409A99-11F5-51EC-B654-3B120FF7746B}"/>
              </a:ext>
            </a:extLst>
          </p:cNvPr>
          <p:cNvSpPr txBox="1"/>
          <p:nvPr/>
        </p:nvSpPr>
        <p:spPr>
          <a:xfrm>
            <a:off x="8416662" y="4283836"/>
            <a:ext cx="2202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继续访问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xmlns="" id="{52B9AE9C-A841-EFAA-C76A-7B5B7E5BB479}"/>
              </a:ext>
            </a:extLst>
          </p:cNvPr>
          <p:cNvCxnSpPr>
            <a:cxnSpLocks/>
          </p:cNvCxnSpPr>
          <p:nvPr/>
        </p:nvCxnSpPr>
        <p:spPr>
          <a:xfrm>
            <a:off x="4018822" y="4561105"/>
            <a:ext cx="3166972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231C8CCD-1EA0-C8C1-D656-C2E5502EAFEE}"/>
              </a:ext>
            </a:extLst>
          </p:cNvPr>
          <p:cNvSpPr txBox="1"/>
          <p:nvPr/>
        </p:nvSpPr>
        <p:spPr>
          <a:xfrm>
            <a:off x="3978041" y="4273447"/>
            <a:ext cx="2785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客户端可以执行其他操作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4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/>
      <p:bldP spid="11" grpId="0"/>
      <p:bldP spid="12" grpId="0"/>
      <p:bldP spid="15" grpId="0"/>
      <p:bldP spid="16" grpId="0"/>
      <p:bldP spid="18" grpId="0"/>
      <p:bldP spid="20" grpId="0"/>
      <p:bldP spid="23" grpId="0"/>
      <p:bldP spid="24" grpId="0"/>
      <p:bldP spid="45" grpId="0" animBg="1"/>
      <p:bldP spid="46" grpId="0" animBg="1"/>
      <p:bldP spid="47" grpId="0"/>
      <p:bldP spid="48" grpId="0"/>
      <p:bldP spid="50" grpId="0"/>
      <p:bldP spid="53" grpId="0"/>
      <p:bldP spid="54" grpId="0"/>
      <p:bldP spid="56" grpId="0"/>
      <p:bldP spid="58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/>
              <a:t>原</a:t>
            </a:r>
            <a:r>
              <a:rPr lang="zh-CN" altLang="en-US" dirty="0" smtClean="0"/>
              <a:t>生 </a:t>
            </a:r>
            <a:r>
              <a:rPr lang="en-US" altLang="zh-CN" dirty="0" smtClean="0"/>
              <a:t>Ajax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准备</a:t>
            </a:r>
            <a:r>
              <a:rPr lang="zh-CN" altLang="en-US" sz="2000" dirty="0" smtClean="0"/>
              <a:t>数据，</a:t>
            </a:r>
            <a:r>
              <a:rPr lang="en-US" altLang="zh-CN" sz="2000" dirty="0" err="1" smtClean="0"/>
              <a:t>apifox</a:t>
            </a:r>
            <a:r>
              <a:rPr lang="zh-CN" altLang="en-US" sz="2000" dirty="0" smtClean="0"/>
              <a:t>地址：</a:t>
            </a:r>
            <a:r>
              <a:rPr lang="en-US" altLang="zh-CN" sz="2000" dirty="0">
                <a:solidFill>
                  <a:srgbClr val="0000FF"/>
                </a:solidFill>
              </a:rPr>
              <a:t>https://mock.apifox.cn/m1/3128855-0-default/emp/list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/>
              <a:t>创建 </a:t>
            </a:r>
            <a:r>
              <a:rPr lang="en-US" altLang="zh-CN" sz="2000" dirty="0" err="1" smtClean="0"/>
              <a:t>XMLHttpRequest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对象</a:t>
            </a:r>
            <a:r>
              <a:rPr lang="zh-CN" altLang="en-US" sz="2000" dirty="0"/>
              <a:t>：用于和服务器交换数据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向服务器发送请求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/>
              <a:t>获取服务器响应数据</a:t>
            </a:r>
          </a:p>
          <a:p>
            <a:endParaRPr lang="zh-CN" altLang="en-US" dirty="0"/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xmlns="" id="{D58CD9FC-8F87-BEF7-7065-BBFFCAD3F354}"/>
              </a:ext>
            </a:extLst>
          </p:cNvPr>
          <p:cNvSpPr/>
          <p:nvPr/>
        </p:nvSpPr>
        <p:spPr>
          <a:xfrm>
            <a:off x="3877678" y="2035619"/>
            <a:ext cx="7704722" cy="955231"/>
          </a:xfrm>
          <a:prstGeom prst="roundRect">
            <a:avLst>
              <a:gd name="adj" fmla="val 2166"/>
            </a:avLst>
          </a:prstGeom>
          <a:noFill/>
          <a:ln w="6350" cap="flat" cmpd="sng" algn="ctr">
            <a:solidFill>
              <a:srgbClr val="0000FF"/>
            </a:solidFill>
            <a:prstDash val="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&lt;body&gt;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&lt;input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"button"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value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获取数据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onclick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getData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()"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&lt;div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"div1"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0201D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&gt;&lt;/div&gt;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/>
            </a:r>
            <a:b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&lt;/body&gt;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xmlns="" id="{D58CD9FC-8F87-BEF7-7065-BBFFCAD3F354}"/>
              </a:ext>
            </a:extLst>
          </p:cNvPr>
          <p:cNvSpPr/>
          <p:nvPr/>
        </p:nvSpPr>
        <p:spPr>
          <a:xfrm>
            <a:off x="609600" y="3122040"/>
            <a:ext cx="10972800" cy="3231135"/>
          </a:xfrm>
          <a:prstGeom prst="roundRect">
            <a:avLst>
              <a:gd name="adj" fmla="val 2166"/>
            </a:avLst>
          </a:prstGeom>
          <a:noFill/>
          <a:ln w="6350" cap="flat" cmpd="sng" algn="ctr">
            <a:solidFill>
              <a:srgbClr val="0000FF"/>
            </a:solidFill>
            <a:prstDash val="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&lt;script&gt;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getData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var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 =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b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//2. 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发送异步请求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/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xmlHttpRequest.open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'GET'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en-US" altLang="zh-CN" sz="1400" kern="0" dirty="0">
                <a:solidFill>
                  <a:srgbClr val="A31515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'https://mock.apifox.cn/m1/3128855-0-default/</a:t>
            </a:r>
            <a:r>
              <a:rPr lang="en-US" altLang="zh-CN" sz="1400" kern="0" dirty="0" err="1">
                <a:solidFill>
                  <a:srgbClr val="A31515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lang="en-US" altLang="zh-CN" sz="1400" kern="0" dirty="0">
                <a:solidFill>
                  <a:srgbClr val="A31515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/list'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xmlHttpRequest.send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发送请求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/>
            </a:r>
            <a:b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//3. 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获取服务响应数据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xmlHttpRequest.onreadystatechange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   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xmlHttpRequest.readyState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==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&amp;&amp;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xmlHttpRequest.status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== 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       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document.getElementById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'div1'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innerHTML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xmlHttpRequest.responseText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   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}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&lt;/script&gt;</a:t>
            </a:r>
            <a:endParaRPr kumimoji="0" lang="en-US" altLang="zh-CN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流程图: 接点 10">
            <a:extLst>
              <a:ext uri="{FF2B5EF4-FFF2-40B4-BE49-F238E27FC236}">
                <a16:creationId xmlns:a16="http://schemas.microsoft.com/office/drawing/2014/main" xmlns="" id="{ADC2A7A7-E6DF-D3F4-BB68-33371542A16C}"/>
              </a:ext>
            </a:extLst>
          </p:cNvPr>
          <p:cNvSpPr/>
          <p:nvPr/>
        </p:nvSpPr>
        <p:spPr>
          <a:xfrm>
            <a:off x="10220325" y="3504387"/>
            <a:ext cx="1187960" cy="1181914"/>
          </a:xfrm>
          <a:prstGeom prst="flowChartConnector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繁琐</a:t>
            </a:r>
          </a:p>
        </p:txBody>
      </p:sp>
      <p:sp>
        <p:nvSpPr>
          <p:cNvPr id="9" name="矩形 8"/>
          <p:cNvSpPr/>
          <p:nvPr/>
        </p:nvSpPr>
        <p:spPr>
          <a:xfrm>
            <a:off x="5914823" y="5937448"/>
            <a:ext cx="56675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原生代码参考：</a:t>
            </a:r>
            <a:r>
              <a:rPr lang="en-US" altLang="zh-CN" sz="1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://www.w3school.com.cn/js/js_ajax_intro.asp</a:t>
            </a:r>
            <a:endParaRPr lang="zh-CN" altLang="en-US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784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Axios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600075" y="1243012"/>
            <a:ext cx="10982325" cy="121443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80808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: 对角圆角 2">
            <a:extLst>
              <a:ext uri="{FF2B5EF4-FFF2-40B4-BE49-F238E27FC236}">
                <a16:creationId xmlns:a16="http://schemas.microsoft.com/office/drawing/2014/main" xmlns="" id="{4D0389AB-C78B-CCE2-EA56-444D6E612B2E}"/>
              </a:ext>
            </a:extLst>
          </p:cNvPr>
          <p:cNvSpPr/>
          <p:nvPr/>
        </p:nvSpPr>
        <p:spPr>
          <a:xfrm>
            <a:off x="595313" y="1240632"/>
            <a:ext cx="2005012" cy="370599"/>
          </a:xfrm>
          <a:prstGeom prst="round2DiagRect">
            <a:avLst>
              <a:gd name="adj1" fmla="val 22684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36000" bIns="72000" rtlCol="0" anchor="ctr"/>
          <a:lstStyle/>
          <a:p>
            <a:pPr defTabSz="360000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       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rPr>
              <a:t>Axios</a:t>
            </a:r>
          </a:p>
        </p:txBody>
      </p:sp>
      <p:sp>
        <p:nvSpPr>
          <p:cNvPr id="7" name="内容占位符 3"/>
          <p:cNvSpPr txBox="1">
            <a:spLocks/>
          </p:cNvSpPr>
          <p:nvPr/>
        </p:nvSpPr>
        <p:spPr bwMode="auto">
          <a:xfrm>
            <a:off x="608162" y="1687408"/>
            <a:ext cx="10974238" cy="77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672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kern="0" dirty="0"/>
              <a:t>介绍：</a:t>
            </a:r>
            <a:r>
              <a:rPr lang="en-US" altLang="zh-CN" sz="2000" kern="0" dirty="0"/>
              <a:t>Axios </a:t>
            </a:r>
            <a:r>
              <a:rPr lang="zh-CN" altLang="en-US" sz="2000" kern="0" dirty="0"/>
              <a:t>对原生</a:t>
            </a:r>
            <a:r>
              <a:rPr lang="zh-CN" altLang="en-US" sz="2000" kern="0" dirty="0" smtClean="0"/>
              <a:t>的 </a:t>
            </a:r>
            <a:r>
              <a:rPr lang="en-US" altLang="zh-CN" sz="2000" kern="0" dirty="0" smtClean="0"/>
              <a:t>Ajax </a:t>
            </a:r>
            <a:r>
              <a:rPr lang="zh-CN" altLang="en-US" sz="2000" kern="0" dirty="0" smtClean="0"/>
              <a:t>进行</a:t>
            </a:r>
            <a:r>
              <a:rPr lang="zh-CN" altLang="en-US" sz="2000" kern="0" dirty="0"/>
              <a:t>了封装，简化书写，快速开发。</a:t>
            </a:r>
          </a:p>
          <a:p>
            <a:r>
              <a:rPr lang="zh-CN" altLang="en-US" sz="2000" kern="0" dirty="0"/>
              <a:t>官网： </a:t>
            </a:r>
            <a:r>
              <a:rPr lang="en-US" altLang="zh-CN" sz="2000" kern="0" dirty="0"/>
              <a:t>https://www.axios-http.cn</a:t>
            </a:r>
            <a:r>
              <a:rPr lang="en-US" altLang="zh-CN" sz="2000" kern="0" dirty="0" smtClean="0"/>
              <a:t>/</a:t>
            </a:r>
            <a:endParaRPr lang="zh-CN" altLang="en-US" sz="1800" kern="0" dirty="0"/>
          </a:p>
        </p:txBody>
      </p:sp>
      <p:sp>
        <p:nvSpPr>
          <p:cNvPr id="8" name="Shape 2621">
            <a:extLst>
              <a:ext uri="{FF2B5EF4-FFF2-40B4-BE49-F238E27FC236}">
                <a16:creationId xmlns:a16="http://schemas.microsoft.com/office/drawing/2014/main" xmlns="" id="{4A9427B8-760F-E1B2-AB37-7484934249C9}"/>
              </a:ext>
            </a:extLst>
          </p:cNvPr>
          <p:cNvSpPr/>
          <p:nvPr/>
        </p:nvSpPr>
        <p:spPr>
          <a:xfrm>
            <a:off x="653182" y="128620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C659D32A-E8B9-1D37-73C9-5FC7FBE5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43" y="3261074"/>
            <a:ext cx="3475187" cy="64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ABC20-E01C-4198-82B4-CFC3C5E5FFBE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en-US" altLang="zh-CN" dirty="0" smtClean="0"/>
              <a:t>Axios – </a:t>
            </a:r>
            <a:r>
              <a:rPr lang="zh-CN" altLang="en-US" dirty="0" smtClean="0"/>
              <a:t>入门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endParaRPr lang="en-US" altLang="zh-CN" sz="2000" dirty="0"/>
          </a:p>
          <a:p>
            <a:pPr marL="457200" indent="-457200">
              <a:buFont typeface="+mj-ea"/>
              <a:buAutoNum type="circleNumDbPlain"/>
            </a:pP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5" name="矩形: 圆角 1">
            <a:extLst>
              <a:ext uri="{FF2B5EF4-FFF2-40B4-BE49-F238E27FC236}">
                <a16:creationId xmlns:a16="http://schemas.microsoft.com/office/drawing/2014/main" xmlns="" id="{8ECE1E2D-8453-6296-B0CE-32148AA33605}"/>
              </a:ext>
            </a:extLst>
          </p:cNvPr>
          <p:cNvSpPr/>
          <p:nvPr/>
        </p:nvSpPr>
        <p:spPr>
          <a:xfrm>
            <a:off x="1208517" y="1754677"/>
            <a:ext cx="10396108" cy="365981"/>
          </a:xfrm>
          <a:prstGeom prst="roundRect">
            <a:avLst>
              <a:gd name="adj" fmla="val 16929"/>
            </a:avLst>
          </a:prstGeom>
          <a:noFill/>
          <a:ln w="6350" cap="flat" cmpd="sng" algn="ctr">
            <a:solidFill>
              <a:srgbClr val="0000FF"/>
            </a:solidFill>
            <a:prstDash val="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&lt;script</a:t>
            </a:r>
            <a:r>
              <a:rPr kumimoji="0" lang="en-US" altLang="zh-CN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src</a:t>
            </a:r>
            <a:r>
              <a:rPr kumimoji="0" lang="en-US" altLang="zh-CN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b="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"js/axios-0.18.0.js"</a:t>
            </a:r>
            <a:r>
              <a:rPr kumimoji="0" lang="en-US" altLang="zh-CN" b="0" i="0" u="none" strike="noStrike" kern="0" cap="none" spc="0" normalizeH="0" baseline="0" noProof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&gt;&lt;/script&gt;</a:t>
            </a:r>
            <a:endParaRPr kumimoji="0" lang="en-US" altLang="zh-CN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矩形: 圆角 2">
            <a:extLst>
              <a:ext uri="{FF2B5EF4-FFF2-40B4-BE49-F238E27FC236}">
                <a16:creationId xmlns:a16="http://schemas.microsoft.com/office/drawing/2014/main" xmlns="" id="{5016E91C-92BC-5C6C-D337-F1B5A8CFB73D}"/>
              </a:ext>
            </a:extLst>
          </p:cNvPr>
          <p:cNvSpPr/>
          <p:nvPr/>
        </p:nvSpPr>
        <p:spPr>
          <a:xfrm>
            <a:off x="1186292" y="2717594"/>
            <a:ext cx="10384063" cy="1616281"/>
          </a:xfrm>
          <a:prstGeom prst="roundRect">
            <a:avLst>
              <a:gd name="adj" fmla="val 1826"/>
            </a:avLst>
          </a:prstGeom>
          <a:noFill/>
          <a:ln w="6350" cap="flat" cmpd="sng" algn="ctr">
            <a:solidFill>
              <a:srgbClr val="0000FF"/>
            </a:solidFill>
            <a:prstDash val="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method: 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"get"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lvl="0"/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url: 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20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kern="0" dirty="0">
                <a:solidFill>
                  <a:srgbClr val="0000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https://mock.apifox.com/m1/3074408-0-default/emp/list 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}).then((result) 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</a:t>
            </a:r>
            <a:r>
              <a:rPr kumimoji="0" lang="en-US" altLang="zh-CN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result.data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sp>
        <p:nvSpPr>
          <p:cNvPr id="7" name="!!矩形: 圆角 3">
            <a:extLst>
              <a:ext uri="{FF2B5EF4-FFF2-40B4-BE49-F238E27FC236}">
                <a16:creationId xmlns:a16="http://schemas.microsoft.com/office/drawing/2014/main" xmlns="" id="{7EA08B90-306A-2078-7BBE-CCCB94CEA209}"/>
              </a:ext>
            </a:extLst>
          </p:cNvPr>
          <p:cNvSpPr/>
          <p:nvPr/>
        </p:nvSpPr>
        <p:spPr>
          <a:xfrm>
            <a:off x="1186292" y="4447172"/>
            <a:ext cx="10384063" cy="1798053"/>
          </a:xfrm>
          <a:prstGeom prst="roundRect">
            <a:avLst>
              <a:gd name="adj" fmla="val 2325"/>
            </a:avLst>
          </a:prstGeom>
          <a:noFill/>
          <a:ln w="6350" cap="flat" cmpd="sng" algn="ctr">
            <a:solidFill>
              <a:srgbClr val="0000FF"/>
            </a:solidFill>
            <a:prstDash val="dash"/>
          </a:ln>
          <a:effectLst/>
        </p:spPr>
        <p:txBody>
          <a:bodyPr tIns="0" bIns="0" rtlCol="0" anchor="ctr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method: 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"post"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lvl="0"/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url: 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600" kern="0" dirty="0">
                <a:solidFill>
                  <a:srgbClr val="0000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https://mock.apifox.com/m1/3074408-0-default/emp/list 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data: </a:t>
            </a:r>
            <a:r>
              <a:rPr lang="en-US" altLang="zh-CN" sz="1600" kern="0" dirty="0">
                <a:solidFill>
                  <a:srgbClr val="A31515"/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“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id=1“ 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发送参数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}).then((result) 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</a:t>
            </a:r>
            <a:r>
              <a:rPr kumimoji="0" lang="en-US" altLang="zh-CN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result.data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3A231FF2-680E-27C6-F79D-D862A1D6D9EC}"/>
              </a:ext>
            </a:extLst>
          </p:cNvPr>
          <p:cNvGrpSpPr/>
          <p:nvPr/>
        </p:nvGrpSpPr>
        <p:grpSpPr>
          <a:xfrm>
            <a:off x="1186292" y="3561797"/>
            <a:ext cx="10396108" cy="700438"/>
            <a:chOff x="2659492" y="3832861"/>
            <a:chExt cx="6576969" cy="78278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85A02065-3041-5AAE-4606-E5331278AC23}"/>
                </a:ext>
              </a:extLst>
            </p:cNvPr>
            <p:cNvSpPr/>
            <p:nvPr/>
          </p:nvSpPr>
          <p:spPr>
            <a:xfrm>
              <a:off x="2659492" y="3832861"/>
              <a:ext cx="6569349" cy="77516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endParaRPr>
            </a:p>
          </p:txBody>
        </p:sp>
        <p:sp>
          <p:nvSpPr>
            <p:cNvPr id="10" name="矩形: 对角圆角 14">
              <a:extLst>
                <a:ext uri="{FF2B5EF4-FFF2-40B4-BE49-F238E27FC236}">
                  <a16:creationId xmlns:a16="http://schemas.microsoft.com/office/drawing/2014/main" xmlns="" id="{24D8AD9E-7B15-459D-397C-5125DAA956A4}"/>
                </a:ext>
              </a:extLst>
            </p:cNvPr>
            <p:cNvSpPr/>
            <p:nvPr/>
          </p:nvSpPr>
          <p:spPr>
            <a:xfrm>
              <a:off x="8267700" y="4285856"/>
              <a:ext cx="968761" cy="329794"/>
            </a:xfrm>
            <a:prstGeom prst="round2Diag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成功回调函数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9ED86B54-9A1F-EA66-A671-DE204ED3AB13}"/>
              </a:ext>
            </a:extLst>
          </p:cNvPr>
          <p:cNvGrpSpPr/>
          <p:nvPr/>
        </p:nvGrpSpPr>
        <p:grpSpPr>
          <a:xfrm>
            <a:off x="1186292" y="5495924"/>
            <a:ext cx="10396108" cy="687049"/>
            <a:chOff x="2659492" y="5788524"/>
            <a:chExt cx="6576969" cy="78279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6CE98F11-89FD-CB35-8C8D-86870552E1A9}"/>
                </a:ext>
              </a:extLst>
            </p:cNvPr>
            <p:cNvSpPr/>
            <p:nvPr/>
          </p:nvSpPr>
          <p:spPr>
            <a:xfrm>
              <a:off x="2659492" y="5788524"/>
              <a:ext cx="6569349" cy="77516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黑体"/>
              </a:endParaRPr>
            </a:p>
          </p:txBody>
        </p:sp>
        <p:sp>
          <p:nvSpPr>
            <p:cNvPr id="13" name="矩形: 对角圆角 15">
              <a:extLst>
                <a:ext uri="{FF2B5EF4-FFF2-40B4-BE49-F238E27FC236}">
                  <a16:creationId xmlns:a16="http://schemas.microsoft.com/office/drawing/2014/main" xmlns="" id="{8555EC79-FBCC-EEE4-FF1A-2E1EACD48F13}"/>
                </a:ext>
              </a:extLst>
            </p:cNvPr>
            <p:cNvSpPr/>
            <p:nvPr/>
          </p:nvSpPr>
          <p:spPr>
            <a:xfrm>
              <a:off x="8267700" y="6241522"/>
              <a:ext cx="968761" cy="329794"/>
            </a:xfrm>
            <a:prstGeom prst="round2Diag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rPr>
                <a:t>成功回调函数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587375" y="1257937"/>
            <a:ext cx="3079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 eaLnBrk="0" fontAlgn="base" hangingPunct="0">
              <a:spcBef>
                <a:spcPts val="672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 </a:t>
            </a:r>
            <a:r>
              <a:rPr lang="en-US" altLang="zh-CN" sz="2000" kern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en-US" altLang="zh-CN" sz="2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000" kern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en-US" altLang="zh-CN" sz="2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600" y="2272055"/>
            <a:ext cx="5049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 eaLnBrk="0" fontAlgn="base" hangingPunct="0">
              <a:spcBef>
                <a:spcPts val="672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000" kern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en-US" altLang="zh-CN" sz="2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zh-CN" altLang="en-US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请求，并获取响应结果</a:t>
            </a:r>
          </a:p>
        </p:txBody>
      </p:sp>
    </p:spTree>
    <p:extLst>
      <p:ext uri="{BB962C8B-B14F-4D97-AF65-F5344CB8AC3E}">
        <p14:creationId xmlns:p14="http://schemas.microsoft.com/office/powerpoint/2010/main" val="34730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9525">
          <a:solidFill>
            <a:srgbClr val="0000FF"/>
          </a:solidFill>
          <a:prstDash val="dash"/>
          <a:miter lim="800000"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b="0" i="0" u="none" strike="noStrike" cap="none" normalizeH="0" baseline="0" smtClean="0">
            <a:ln>
              <a:noFill/>
            </a:ln>
            <a:solidFill>
              <a:srgbClr val="080808"/>
            </a:solidFill>
            <a:effectLst/>
            <a:latin typeface="Consolas" panose="020B0609020204030204" pitchFamily="49" charset="0"/>
          </a:defRPr>
        </a:defPPr>
      </a:lstStyle>
    </a:spDef>
    <a:lnDef>
      <a:spPr>
        <a:ln w="12700">
          <a:solidFill>
            <a:srgbClr val="0000FF"/>
          </a:solidFill>
          <a:prstDash val="dash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9162</TotalTime>
  <Words>2146</Words>
  <Application>Microsoft Office PowerPoint</Application>
  <PresentationFormat>宽屏</PresentationFormat>
  <Paragraphs>447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Alibaba PuHuiTi Medium</vt:lpstr>
      <vt:lpstr>Alibaba PuHuiTi R</vt:lpstr>
      <vt:lpstr>Gill Sans</vt:lpstr>
      <vt:lpstr>var(--code-font-family)</vt:lpstr>
      <vt:lpstr>阿里巴巴普惠体</vt:lpstr>
      <vt:lpstr>黑体</vt:lpstr>
      <vt:lpstr>宋体</vt:lpstr>
      <vt:lpstr>微软雅黑</vt:lpstr>
      <vt:lpstr>Arial</vt:lpstr>
      <vt:lpstr>Calibri</vt:lpstr>
      <vt:lpstr>Consolas</vt:lpstr>
      <vt:lpstr>Verdana</vt:lpstr>
      <vt:lpstr>3_默认设计模板</vt:lpstr>
      <vt:lpstr>Lec03：Ajax &amp; Element</vt:lpstr>
      <vt:lpstr>引言 – 本章节拟解决的问题</vt:lpstr>
      <vt:lpstr>本章内容</vt:lpstr>
      <vt:lpstr>1. Ajax</vt:lpstr>
      <vt:lpstr>1.1 Ajax 的概念</vt:lpstr>
      <vt:lpstr>1.2 什么是同步、异步？</vt:lpstr>
      <vt:lpstr>1.3 原生 Ajax</vt:lpstr>
      <vt:lpstr>1.4 Axios</vt:lpstr>
      <vt:lpstr>1.4 Axios – 入门</vt:lpstr>
      <vt:lpstr>PowerPoint 演示文稿</vt:lpstr>
      <vt:lpstr>1.4 Axios – 请求方式别名</vt:lpstr>
      <vt:lpstr>1.4 案例：基于 Vue 及 Axios 完成数据动态加载展示</vt:lpstr>
      <vt:lpstr>1.4 案例：基于 Vue 及 Axios 完成数据动态加载展示</vt:lpstr>
      <vt:lpstr>1.4 案例：基于 Vue 及 Axios 完成数据动态加载展示</vt:lpstr>
      <vt:lpstr>2. 前后端分离开发介绍</vt:lpstr>
      <vt:lpstr>2.1 早期的开发模式-前后端混合开发</vt:lpstr>
      <vt:lpstr>2.2 当前主流开发模式-前后端分离</vt:lpstr>
      <vt:lpstr>2.3 接口文档管理平台 - Apifox</vt:lpstr>
      <vt:lpstr>3. 前端工程化</vt:lpstr>
      <vt:lpstr>3.1 初学者眼中的前端开发 vs 实际的前端开发</vt:lpstr>
      <vt:lpstr>3.2 环境准备 – Vue脚手架</vt:lpstr>
      <vt:lpstr>3.2 环境准备 – 下载、安装 Node.js</vt:lpstr>
      <vt:lpstr>3.2 环境准备 – 安装 Vue 脚手架 vue-cli</vt:lpstr>
      <vt:lpstr>3.3 Vue 项目 – 两种创建方式</vt:lpstr>
      <vt:lpstr>3.3 Vue 项目 – 目录结构</vt:lpstr>
      <vt:lpstr>3.3 Vue 项目 – 启动</vt:lpstr>
      <vt:lpstr>3.3 Vue 项目 – 配置端口</vt:lpstr>
      <vt:lpstr>3.4 Vue 项目开发流程</vt:lpstr>
      <vt:lpstr>3.4 Vue 项目开发流程</vt:lpstr>
      <vt:lpstr>4. Vue 组件库 Element</vt:lpstr>
      <vt:lpstr>4.1 什么是 Element？</vt:lpstr>
      <vt:lpstr>4.1 快速入门</vt:lpstr>
      <vt:lpstr>4.2 Vue 组件库 Element 案例</vt:lpstr>
      <vt:lpstr>4.2 Vue 组件库 Element 案例</vt:lpstr>
      <vt:lpstr>4.2 Vue 组件库 Element 案例</vt:lpstr>
      <vt:lpstr>4.2 Vue 组件库 Element 案例</vt:lpstr>
      <vt:lpstr>5. Vue 路由</vt:lpstr>
      <vt:lpstr>5.1 Vue 路由</vt:lpstr>
      <vt:lpstr>5.1 Vue 路由</vt:lpstr>
      <vt:lpstr>5.1 Vue 路由</vt:lpstr>
      <vt:lpstr>5.2 Vue 路由案例</vt:lpstr>
      <vt:lpstr>5.2 Vue 路由案例</vt:lpstr>
      <vt:lpstr>6. 打包部署</vt:lpstr>
      <vt:lpstr>6.1 前端服务器</vt:lpstr>
      <vt:lpstr>6.2 打包</vt:lpstr>
      <vt:lpstr>6.2 部署</vt:lpstr>
      <vt:lpstr>6.2 部署</vt:lpstr>
      <vt:lpstr>6.2 部署</vt:lpstr>
      <vt:lpstr>Thanks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747</cp:revision>
  <dcterms:created xsi:type="dcterms:W3CDTF">2023-09-02T02:41:24Z</dcterms:created>
  <dcterms:modified xsi:type="dcterms:W3CDTF">2024-03-19T01:09:51Z</dcterms:modified>
</cp:coreProperties>
</file>